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Default Extension="wdp" ContentType="image/vnd.ms-photo"/>
  <Default Extension="mp4" ContentType="video/mp4"/>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1.3-->
<p:presentation xmlns:r="http://schemas.openxmlformats.org/officeDocument/2006/relationships" xmlns:a="http://schemas.openxmlformats.org/drawingml/2006/main" xmlns:p="http://schemas.openxmlformats.org/presentationml/2006/main" removePersonalInfoOnSave="1" saveSubsetFonts="1">
  <p:sldMasterIdLst>
    <p:sldMasterId id="2147483660" r:id="rId5"/>
  </p:sldMasterIdLst>
  <p:notesMasterIdLst>
    <p:notesMasterId r:id="rId6"/>
  </p:notesMasterIdLst>
  <p:handoutMasterIdLst>
    <p:handoutMasterId r:id="rId7"/>
  </p:handoutMasterIdLst>
  <p:sldIdLst>
    <p:sldId id="2485" r:id="rId8"/>
    <p:sldId id="2510" r:id="rId9"/>
    <p:sldId id="2511" r:id="rId10"/>
    <p:sldId id="2439" r:id="rId11"/>
    <p:sldId id="2488" r:id="rId12"/>
    <p:sldId id="2489" r:id="rId13"/>
    <p:sldId id="2490" r:id="rId14"/>
    <p:sldId id="2491" r:id="rId15"/>
    <p:sldId id="2492" r:id="rId16"/>
    <p:sldId id="303" r:id="rId17"/>
    <p:sldId id="2494" r:id="rId18"/>
    <p:sldId id="2435" r:id="rId19"/>
    <p:sldId id="2437" r:id="rId20"/>
    <p:sldId id="2448" r:id="rId21"/>
    <p:sldId id="2500" r:id="rId22"/>
    <p:sldId id="2501" r:id="rId23"/>
    <p:sldId id="2454" r:id="rId24"/>
    <p:sldId id="2457" r:id="rId25"/>
    <p:sldId id="286" r:id="rId26"/>
    <p:sldId id="288" r:id="rId27"/>
    <p:sldId id="289" r:id="rId28"/>
    <p:sldId id="293" r:id="rId29"/>
    <p:sldId id="2483" r:id="rId30"/>
    <p:sldId id="2458" r:id="rId31"/>
    <p:sldId id="2459" r:id="rId32"/>
    <p:sldId id="2461" r:id="rId33"/>
    <p:sldId id="2462" r:id="rId34"/>
    <p:sldId id="2502" r:id="rId35"/>
    <p:sldId id="2503" r:id="rId36"/>
    <p:sldId id="2407" r:id="rId37"/>
    <p:sldId id="2421" r:id="rId38"/>
    <p:sldId id="2424" r:id="rId39"/>
    <p:sldId id="2411" r:id="rId40"/>
    <p:sldId id="2420" r:id="rId41"/>
    <p:sldId id="2514" r:id="rId42"/>
    <p:sldId id="2517" r:id="rId43"/>
    <p:sldId id="2515" r:id="rId44"/>
    <p:sldId id="399" r:id="rId45"/>
    <p:sldId id="408" r:id="rId46"/>
    <p:sldId id="402" r:id="rId47"/>
    <p:sldId id="405" r:id="rId48"/>
    <p:sldId id="2516" r:id="rId49"/>
    <p:sldId id="2422" r:id="rId50"/>
    <p:sldId id="2508" r:id="rId51"/>
    <p:sldId id="2504" r:id="rId52"/>
    <p:sldId id="2425" r:id="rId53"/>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S Hackathon Slides" id="{B9E6EBC0-F121-4C8B-853B-1BA2A6493E6B}">
          <p14:sldIdLst>
            <p14:sldId id="2485"/>
            <p14:sldId id="2510"/>
            <p14:sldId id="2511"/>
            <p14:sldId id="2439"/>
            <p14:sldId id="2488"/>
            <p14:sldId id="2489"/>
            <p14:sldId id="2490"/>
            <p14:sldId id="2491"/>
            <p14:sldId id="2492"/>
            <p14:sldId id="303"/>
            <p14:sldId id="2494"/>
            <p14:sldId id="2435"/>
            <p14:sldId id="2437"/>
            <p14:sldId id="2448"/>
            <p14:sldId id="2500"/>
            <p14:sldId id="2501"/>
            <p14:sldId id="2454"/>
            <p14:sldId id="2457"/>
            <p14:sldId id="286"/>
            <p14:sldId id="288"/>
            <p14:sldId id="289"/>
            <p14:sldId id="293"/>
            <p14:sldId id="2483"/>
            <p14:sldId id="2458"/>
            <p14:sldId id="2459"/>
            <p14:sldId id="2461"/>
            <p14:sldId id="2462"/>
            <p14:sldId id="2502"/>
            <p14:sldId id="2503"/>
            <p14:sldId id="2407"/>
            <p14:sldId id="2421"/>
            <p14:sldId id="2424"/>
            <p14:sldId id="2411"/>
            <p14:sldId id="2420"/>
            <p14:sldId id="2514"/>
            <p14:sldId id="2517"/>
            <p14:sldId id="2515"/>
            <p14:sldId id="399"/>
            <p14:sldId id="408"/>
            <p14:sldId id="402"/>
            <p14:sldId id="405"/>
            <p14:sldId id="2516"/>
            <p14:sldId id="2422"/>
            <p14:sldId id="2508"/>
            <p14:sldId id="2504"/>
            <p14:sldId id="24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p="http://schemas.openxmlformats.org/presentationml/2006/main">
  <p:cmAuthor id="4" name="Author" initials="A" lastIdx="0" clrIdx="3"/>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7" autoAdjust="0"/>
    <p:restoredTop sz="89698" autoAdjust="0"/>
  </p:normalViewPr>
  <p:slideViewPr>
    <p:cSldViewPr snapToGrid="0">
      <p:cViewPr varScale="1">
        <p:scale>
          <a:sx n="77" d="100"/>
          <a:sy n="77" d="100"/>
        </p:scale>
        <p:origin x="614" y="58"/>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slide" Target="slides/slide9.xml" /><Relationship Id="rId17" Type="http://schemas.openxmlformats.org/officeDocument/2006/relationships/slide" Target="slides/slide10.xml" /><Relationship Id="rId18" Type="http://schemas.openxmlformats.org/officeDocument/2006/relationships/slide" Target="slides/slide11.xml" /><Relationship Id="rId19" Type="http://schemas.openxmlformats.org/officeDocument/2006/relationships/slide" Target="slides/slide12.xml" /><Relationship Id="rId2" Type="http://schemas.openxmlformats.org/officeDocument/2006/relationships/customXml" Target="../customXml/item2.xml" /><Relationship Id="rId20" Type="http://schemas.openxmlformats.org/officeDocument/2006/relationships/slide" Target="slides/slide13.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slide" Target="slides/slide18.xml" /><Relationship Id="rId26" Type="http://schemas.openxmlformats.org/officeDocument/2006/relationships/slide" Target="slides/slide19.xml" /><Relationship Id="rId27" Type="http://schemas.openxmlformats.org/officeDocument/2006/relationships/slide" Target="slides/slide20.xml" /><Relationship Id="rId28" Type="http://schemas.openxmlformats.org/officeDocument/2006/relationships/slide" Target="slides/slide21.xml" /><Relationship Id="rId29" Type="http://schemas.openxmlformats.org/officeDocument/2006/relationships/slide" Target="slides/slide22.xml" /><Relationship Id="rId3" Type="http://schemas.openxmlformats.org/officeDocument/2006/relationships/customXml" Target="../customXml/item3.xml" /><Relationship Id="rId30" Type="http://schemas.openxmlformats.org/officeDocument/2006/relationships/slide" Target="slides/slide23.xml" /><Relationship Id="rId31" Type="http://schemas.openxmlformats.org/officeDocument/2006/relationships/slide" Target="slides/slide24.xml" /><Relationship Id="rId32" Type="http://schemas.openxmlformats.org/officeDocument/2006/relationships/slide" Target="slides/slide25.xml" /><Relationship Id="rId33" Type="http://schemas.openxmlformats.org/officeDocument/2006/relationships/slide" Target="slides/slide26.xml" /><Relationship Id="rId34" Type="http://schemas.openxmlformats.org/officeDocument/2006/relationships/slide" Target="slides/slide27.xml" /><Relationship Id="rId35" Type="http://schemas.openxmlformats.org/officeDocument/2006/relationships/slide" Target="slides/slide28.xml" /><Relationship Id="rId36" Type="http://schemas.openxmlformats.org/officeDocument/2006/relationships/slide" Target="slides/slide29.xml" /><Relationship Id="rId37" Type="http://schemas.openxmlformats.org/officeDocument/2006/relationships/slide" Target="slides/slide30.xml" /><Relationship Id="rId38" Type="http://schemas.openxmlformats.org/officeDocument/2006/relationships/slide" Target="slides/slide31.xml" /><Relationship Id="rId39" Type="http://schemas.openxmlformats.org/officeDocument/2006/relationships/slide" Target="slides/slide32.xml" /><Relationship Id="rId4" Type="http://schemas.openxmlformats.org/officeDocument/2006/relationships/commentAuthors" Target="commentAuthors.xml" /><Relationship Id="rId40" Type="http://schemas.openxmlformats.org/officeDocument/2006/relationships/slide" Target="slides/slide33.xml" /><Relationship Id="rId41" Type="http://schemas.openxmlformats.org/officeDocument/2006/relationships/slide" Target="slides/slide34.xml" /><Relationship Id="rId42" Type="http://schemas.openxmlformats.org/officeDocument/2006/relationships/slide" Target="slides/slide35.xml" /><Relationship Id="rId43" Type="http://schemas.openxmlformats.org/officeDocument/2006/relationships/slide" Target="slides/slide36.xml" /><Relationship Id="rId44" Type="http://schemas.openxmlformats.org/officeDocument/2006/relationships/slide" Target="slides/slide37.xml" /><Relationship Id="rId45" Type="http://schemas.openxmlformats.org/officeDocument/2006/relationships/slide" Target="slides/slide38.xml" /><Relationship Id="rId46" Type="http://schemas.openxmlformats.org/officeDocument/2006/relationships/slide" Target="slides/slide39.xml" /><Relationship Id="rId47" Type="http://schemas.openxmlformats.org/officeDocument/2006/relationships/slide" Target="slides/slide40.xml" /><Relationship Id="rId48" Type="http://schemas.openxmlformats.org/officeDocument/2006/relationships/slide" Target="slides/slide41.xml" /><Relationship Id="rId49" Type="http://schemas.openxmlformats.org/officeDocument/2006/relationships/slide" Target="slides/slide42.xml" /><Relationship Id="rId5" Type="http://schemas.openxmlformats.org/officeDocument/2006/relationships/slideMaster" Target="slideMasters/slideMaster1.xml" /><Relationship Id="rId50" Type="http://schemas.openxmlformats.org/officeDocument/2006/relationships/slide" Target="slides/slide43.xml" /><Relationship Id="rId51" Type="http://schemas.openxmlformats.org/officeDocument/2006/relationships/slide" Target="slides/slide44.xml" /><Relationship Id="rId52" Type="http://schemas.openxmlformats.org/officeDocument/2006/relationships/slide" Target="slides/slide45.xml" /><Relationship Id="rId53" Type="http://schemas.openxmlformats.org/officeDocument/2006/relationships/slide" Target="slides/slide46.xml" /><Relationship Id="rId54" Type="http://schemas.openxmlformats.org/officeDocument/2006/relationships/tags" Target="tags/tag140.xml" /><Relationship Id="rId55" Type="http://schemas.openxmlformats.org/officeDocument/2006/relationships/presProps" Target="presProps.xml" /><Relationship Id="rId56" Type="http://schemas.openxmlformats.org/officeDocument/2006/relationships/viewProps" Target="viewProps.xml" /><Relationship Id="rId57" Type="http://schemas.openxmlformats.org/officeDocument/2006/relationships/theme" Target="theme/theme1.xml" /><Relationship Id="rId58" Type="http://schemas.openxmlformats.org/officeDocument/2006/relationships/tableStyles" Target="tableStyles.xml" /><Relationship Id="rId59" Type="http://schemas.microsoft.com/office/2018/10/relationships/authors" Target="authors.xml" /><Relationship Id="rId6" Type="http://schemas.openxmlformats.org/officeDocument/2006/relationships/notesMaster" Target="notesMasters/notesMaster1.xml" /><Relationship Id="rId7" Type="http://schemas.openxmlformats.org/officeDocument/2006/relationships/handoutMaster" Target="handoutMasters/handoutMaster1.xml" /><Relationship Id="rId8" Type="http://schemas.openxmlformats.org/officeDocument/2006/relationships/slide" Target="slides/slide1.xml" /><Relationship Id="rId9" Type="http://schemas.openxmlformats.org/officeDocument/2006/relationships/slide" Target="slides/slide2.xml" /></Relationships>
</file>

<file path=ppt/diagrams/_rels/data1.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0.png" /><Relationship Id="rId3" Type="http://schemas.openxmlformats.org/officeDocument/2006/relationships/image" Target="../media/image31.png" /><Relationship Id="rId4" Type="http://schemas.openxmlformats.org/officeDocument/2006/relationships/image" Target="../media/image32.jpeg" /></Relationships>
</file>

<file path=ppt/diagrams/_rels/drawing1.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0.png" /><Relationship Id="rId3" Type="http://schemas.openxmlformats.org/officeDocument/2006/relationships/image" Target="../media/image31.png" /><Relationship Id="rId4" Type="http://schemas.openxmlformats.org/officeDocument/2006/relationships/image" Target="../media/image32.jpeg" /></Relationships>
</file>

<file path=ppt/diagrams/colors1.xml><?xml version="1.0" encoding="utf-8"?>
<dgm:colorsDef xmlns:a="http://schemas.openxmlformats.org/drawingml/2006/main" xmlns:dgm="http://schemas.openxmlformats.org/drawingml/2006/diagram"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dgm="http://schemas.openxmlformats.org/drawingml/2006/diagram">
  <dgm:ptLst>
    <dgm:pt modelId="{7122B056-1F93-E84F-99CF-7D22DA2671CC}"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A6B3083D-3E58-E440-A690-29B7B9C76972}" type="parTrans" cxnId="{3AE6B752-4606-47F4-8A78-7640F400F440}">
      <dgm:prSet/>
      <dgm:spPr/>
      <dgm:t>
        <a:bodyPr/>
        <a:lstStyle/>
        <a:p>
          <a:endParaRPr lang="en-US"/>
        </a:p>
      </dgm:t>
    </dgm:pt>
    <dgm:pt modelId="{322AC784-3011-2348-AC8B-92AB6C4A0F37}">
      <dgm:prSet/>
      <dgm:spPr>
        <a:solidFill>
          <a:schemeClr val="accent5">
            <a:lumMod val="75000"/>
          </a:schemeClr>
        </a:solidFill>
      </dgm:spPr>
      <dgm:t>
        <a:bodyPr/>
        <a:lstStyle/>
        <a:p>
          <a:r>
            <a:rPr lang="en-US" u="none">
              <a:latin typeface="+mn-lt"/>
              <a:cs typeface="Arial" panose="020b0604020202020204" pitchFamily="34" charset="0"/>
            </a:rPr>
            <a:t>Executive Orders 13859 and 13960</a:t>
          </a:r>
        </a:p>
      </dgm:t>
    </dgm:pt>
    <dgm:pt modelId="{D202F646-B522-DF4C-BDDC-505A1A883A95}" type="parTrans" cxnId="{AA4A72F2-D9CD-4E53-9FA5-0FA558693B3F}">
      <dgm:prSet/>
      <dgm:spPr/>
      <dgm:t>
        <a:bodyPr/>
        <a:lstStyle/>
        <a:p>
          <a:endParaRPr lang="en-US"/>
        </a:p>
      </dgm:t>
    </dgm:pt>
    <dgm:pt modelId="{145DF1E8-D33D-0F4F-970E-99B88A1D133F}">
      <dgm:prSet/>
      <dgm:spPr>
        <a:solidFill>
          <a:schemeClr val="accent5">
            <a:lumMod val="75000"/>
          </a:schemeClr>
        </a:solidFill>
      </dgm:spPr>
      <dgm:t>
        <a:bodyPr/>
        <a:lstStyle/>
        <a:p>
          <a:r>
            <a:rPr lang="en-US">
              <a:latin typeface="+mn-lt"/>
              <a:cs typeface="Arial" panose="020b0604020202020204" pitchFamily="34" charset="0"/>
            </a:rPr>
            <a:t>Maintaining American Leadership in Artificial Intelligence</a:t>
          </a:r>
        </a:p>
      </dgm:t>
    </dgm:pt>
    <dgm:pt modelId="{57FD17FF-F0E6-6747-A360-C4157EE52460}" type="sibTrans" cxnId="{AA4A72F2-D9CD-4E53-9FA5-0FA558693B3F}">
      <dgm:prSet/>
      <dgm:spPr/>
      <dgm:t>
        <a:bodyPr/>
        <a:lstStyle/>
        <a:p>
          <a:endParaRPr lang="en-US"/>
        </a:p>
      </dgm:t>
    </dgm:pt>
    <dgm:pt modelId="{DEFF704D-251D-CE4C-AD5B-DDE49D9C64F0}" type="parTrans" cxnId="{EA0B9EE9-66BB-4A37-96EE-4F75E1CA33D0}">
      <dgm:prSet/>
      <dgm:spPr/>
      <dgm:t>
        <a:bodyPr/>
        <a:lstStyle/>
        <a:p>
          <a:endParaRPr lang="en-US"/>
        </a:p>
      </dgm:t>
    </dgm:pt>
    <dgm:pt modelId="{0E34E95B-C051-4143-91AB-7D5114AAD330}">
      <dgm:prSet/>
      <dgm:spPr>
        <a:solidFill>
          <a:schemeClr val="accent5">
            <a:lumMod val="75000"/>
          </a:schemeClr>
        </a:solidFill>
      </dgm:spPr>
      <dgm:t>
        <a:bodyPr/>
        <a:lstStyle/>
        <a:p>
          <a:r>
            <a:rPr lang="en-US" b="0" i="0" u="none">
              <a:latin typeface="+mn-lt"/>
              <a:cs typeface="Arial" panose="020b0604020202020204" pitchFamily="34" charset="0"/>
            </a:rPr>
            <a:t>Promoting the Use of Trustworthy Artificial Intelligence in the Federal Government</a:t>
          </a:r>
          <a:endParaRPr lang="en-US" b="0">
            <a:latin typeface="+mn-lt"/>
            <a:cs typeface="Arial" panose="020b0604020202020204" pitchFamily="34" charset="0"/>
          </a:endParaRPr>
        </a:p>
      </dgm:t>
    </dgm:pt>
    <dgm:pt modelId="{84C8807B-A60D-D146-B179-64D1E944CA20}" type="sibTrans" cxnId="{EA0B9EE9-66BB-4A37-96EE-4F75E1CA33D0}">
      <dgm:prSet/>
      <dgm:spPr/>
      <dgm:t>
        <a:bodyPr/>
        <a:lstStyle/>
        <a:p>
          <a:endParaRPr lang="en-US"/>
        </a:p>
      </dgm:t>
    </dgm:pt>
    <dgm:pt modelId="{AC18697A-8B4C-FF46-9E3F-65ED9261B7B5}" type="sibTrans" cxnId="{3AE6B752-4606-47F4-8A78-7640F400F440}">
      <dgm:prSet/>
      <dgm:spPr/>
      <dgm:t>
        <a:bodyPr/>
        <a:lstStyle/>
        <a:p>
          <a:endParaRPr lang="en-US"/>
        </a:p>
      </dgm:t>
    </dgm:pt>
    <dgm:pt modelId="{A783D83C-2360-9148-AECD-E3080A7DC1A6}" type="parTrans" cxnId="{70ED472E-75D7-4570-A486-F0EB86815D2F}">
      <dgm:prSet/>
      <dgm:spPr/>
      <dgm:t>
        <a:bodyPr/>
        <a:lstStyle/>
        <a:p>
          <a:endParaRPr lang="en-US"/>
        </a:p>
      </dgm:t>
    </dgm:pt>
    <dgm:pt modelId="{5B95FBF1-5BDC-9A46-9D32-E89BAEBADF2B}">
      <dgm:prSet/>
      <dgm:spPr>
        <a:solidFill>
          <a:schemeClr val="accent5">
            <a:lumMod val="50000"/>
          </a:schemeClr>
        </a:solidFill>
      </dgm:spPr>
      <dgm:t>
        <a:bodyPr/>
        <a:lstStyle/>
        <a:p>
          <a:r>
            <a:rPr lang="en-US">
              <a:latin typeface="+mn-lt"/>
              <a:cs typeface="Arial" panose="020b0604020202020204" pitchFamily="34" charset="0"/>
            </a:rPr>
            <a:t>Strategies </a:t>
          </a:r>
        </a:p>
      </dgm:t>
    </dgm:pt>
    <dgm:pt modelId="{2C02B4A8-4D90-F542-8DB6-58476B6193F7}" type="parTrans" cxnId="{C3F71691-33DC-41C5-AE8E-64AAE67A0868}">
      <dgm:prSet/>
      <dgm:spPr/>
      <dgm:t>
        <a:bodyPr/>
        <a:lstStyle/>
        <a:p>
          <a:endParaRPr lang="en-US"/>
        </a:p>
      </dgm:t>
    </dgm:pt>
    <dgm:pt modelId="{F632E743-C438-0D4C-B43D-4134F72ED180}">
      <dgm:prSet/>
      <dgm:spPr>
        <a:solidFill>
          <a:schemeClr val="accent5">
            <a:lumMod val="50000"/>
          </a:schemeClr>
        </a:solidFill>
      </dgm:spPr>
      <dgm:t>
        <a:bodyPr/>
        <a:lstStyle/>
        <a:p>
          <a:r>
            <a:rPr lang="en-US">
              <a:latin typeface="+mn-lt"/>
              <a:cs typeface="Arial" panose="020b0604020202020204" pitchFamily="34" charset="0"/>
            </a:rPr>
            <a:t>National AI R&amp;D Strategy (2019)</a:t>
          </a:r>
        </a:p>
      </dgm:t>
    </dgm:pt>
    <dgm:pt modelId="{F0C44DDC-4F3C-0E4C-9BAA-49730A1BB258}" type="sibTrans" cxnId="{C3F71691-33DC-41C5-AE8E-64AAE67A0868}">
      <dgm:prSet/>
      <dgm:spPr/>
      <dgm:t>
        <a:bodyPr/>
        <a:lstStyle/>
        <a:p>
          <a:endParaRPr lang="en-US"/>
        </a:p>
      </dgm:t>
    </dgm:pt>
    <dgm:pt modelId="{F5BB09DB-AF46-1743-B2F2-BE3E60FA7072}" type="parTrans" cxnId="{14AA078F-24CC-406C-B08F-32FCD1F3E017}">
      <dgm:prSet/>
      <dgm:spPr/>
      <dgm:t>
        <a:bodyPr/>
        <a:lstStyle/>
        <a:p>
          <a:endParaRPr lang="en-US"/>
        </a:p>
      </dgm:t>
    </dgm:pt>
    <dgm:pt modelId="{AE1B6F8E-DCDF-9D48-AD95-3F24B6B96981}">
      <dgm:prSet/>
      <dgm:spPr>
        <a:solidFill>
          <a:schemeClr val="accent5">
            <a:lumMod val="50000"/>
          </a:schemeClr>
        </a:solidFill>
      </dgm:spPr>
      <dgm:t>
        <a:bodyPr/>
        <a:lstStyle/>
        <a:p>
          <a:r>
            <a:rPr lang="en-US">
              <a:latin typeface="+mn-lt"/>
              <a:cs typeface="Arial" panose="020b0604020202020204" pitchFamily="34" charset="0"/>
            </a:rPr>
            <a:t>VA AI Strategy, VA/DOD Strategies</a:t>
          </a:r>
        </a:p>
      </dgm:t>
    </dgm:pt>
    <dgm:pt modelId="{194F335C-C0D7-284D-B119-3D659D578CBD}" type="sibTrans" cxnId="{14AA078F-24CC-406C-B08F-32FCD1F3E017}">
      <dgm:prSet/>
      <dgm:spPr/>
      <dgm:t>
        <a:bodyPr/>
        <a:lstStyle/>
        <a:p>
          <a:endParaRPr lang="en-US"/>
        </a:p>
      </dgm:t>
    </dgm:pt>
    <dgm:pt modelId="{FD655F6C-88FC-E444-9EE4-2E38BD4E55B6}" type="sibTrans" cxnId="{70ED472E-75D7-4570-A486-F0EB86815D2F}">
      <dgm:prSet/>
      <dgm:spPr/>
      <dgm:t>
        <a:bodyPr/>
        <a:lstStyle/>
        <a:p>
          <a:endParaRPr lang="en-US"/>
        </a:p>
      </dgm:t>
    </dgm:pt>
    <dgm:pt modelId="{64E0DB55-5612-EE4E-A3FC-7491F7F75C03}" type="parTrans" cxnId="{D543080E-665A-4683-9788-D7EBA759BE05}">
      <dgm:prSet/>
      <dgm:spPr/>
      <dgm:t>
        <a:bodyPr/>
        <a:lstStyle/>
        <a:p>
          <a:endParaRPr lang="en-US"/>
        </a:p>
      </dgm:t>
    </dgm:pt>
    <dgm:pt modelId="{97FDEDB6-08D3-224F-A0C3-12C59A8E1991}">
      <dgm:prSet/>
      <dgm:spPr>
        <a:solidFill>
          <a:schemeClr val="accent1">
            <a:lumMod val="50000"/>
          </a:schemeClr>
        </a:solidFill>
      </dgm:spPr>
      <dgm:t>
        <a:bodyPr/>
        <a:lstStyle/>
        <a:p>
          <a:r>
            <a:rPr lang="en-US">
              <a:latin typeface="+mn-lt"/>
              <a:cs typeface="Arial" panose="020b0604020202020204" pitchFamily="34" charset="0"/>
            </a:rPr>
            <a:t>2021 National Defense Authorization Act (NDAA) </a:t>
          </a:r>
        </a:p>
      </dgm:t>
    </dgm:pt>
    <dgm:pt modelId="{04B40811-3CCF-644C-8FFD-858E87727FC8}" type="parTrans" cxnId="{4E8E19B3-034C-4847-AB16-FD53ED7FB8B4}">
      <dgm:prSet/>
      <dgm:spPr/>
      <dgm:t>
        <a:bodyPr/>
        <a:lstStyle/>
        <a:p>
          <a:endParaRPr lang="en-US"/>
        </a:p>
      </dgm:t>
    </dgm:pt>
    <dgm:pt modelId="{6638251C-916E-7D4F-9073-8524C287FA7A}">
      <dgm:prSet/>
      <dgm:spPr>
        <a:solidFill>
          <a:schemeClr val="accent1">
            <a:lumMod val="50000"/>
          </a:schemeClr>
        </a:solidFill>
      </dgm:spPr>
      <dgm:t>
        <a:bodyPr/>
        <a:lstStyle/>
        <a:p>
          <a:r>
            <a:rPr lang="en-US">
              <a:latin typeface="+mn-lt"/>
              <a:cs typeface="Arial" panose="020b0604020202020204" pitchFamily="34" charset="0"/>
            </a:rPr>
            <a:t>NDAA Fiscal Year 2021 called for a National AI Initiative to coordinate AI research and policy across the federal government.</a:t>
          </a:r>
        </a:p>
      </dgm:t>
    </dgm:pt>
    <dgm:pt modelId="{DAC1F8B8-5074-564E-9240-EB4A34667C59}" type="sibTrans" cxnId="{4E8E19B3-034C-4847-AB16-FD53ED7FB8B4}">
      <dgm:prSet/>
      <dgm:spPr/>
      <dgm:t>
        <a:bodyPr/>
        <a:lstStyle/>
        <a:p>
          <a:endParaRPr lang="en-US"/>
        </a:p>
      </dgm:t>
    </dgm:pt>
    <dgm:pt modelId="{7F74F675-D92F-8B4D-ACA5-17E3E9E4F85D}" type="sibTrans" cxnId="{D543080E-665A-4683-9788-D7EBA759BE05}">
      <dgm:prSet/>
      <dgm:spPr/>
      <dgm:t>
        <a:bodyPr/>
        <a:lstStyle/>
        <a:p>
          <a:endParaRPr lang="en-US"/>
        </a:p>
      </dgm:t>
    </dgm:pt>
    <dgm:pt modelId="{AB0D20A1-AE6B-431C-A40B-5EC1BFF93F27}" type="parTrans" cxnId="{7FDABC63-C7B2-4995-A260-502F7CD51947}">
      <dgm:prSet/>
      <dgm:spPr/>
      <dgm:t>
        <a:bodyPr/>
        <a:lstStyle/>
        <a:p>
          <a:endParaRPr lang="en-US"/>
        </a:p>
      </dgm:t>
    </dgm:pt>
    <dgm:pt modelId="{89F56857-FD22-414E-BA71-AD0BDF49E361}">
      <dgm:prSet/>
      <dgm:spPr>
        <a:solidFill>
          <a:schemeClr val="accent1">
            <a:lumMod val="50000"/>
          </a:schemeClr>
        </a:solidFill>
      </dgm:spPr>
      <dgm:t>
        <a:bodyPr/>
        <a:lstStyle/>
        <a:p>
          <a:r>
            <a:rPr lang="en-US">
              <a:latin typeface="+mn-lt"/>
              <a:cs typeface="Arial" panose="020b0604020202020204" pitchFamily="34" charset="0"/>
            </a:rPr>
            <a:t>AI Bill of Rights</a:t>
          </a:r>
        </a:p>
      </dgm:t>
    </dgm:pt>
    <dgm:pt modelId="{380EAE4B-A318-40C3-AC67-DE73FDFDF49C}" type="parTrans" cxnId="{1AA20BD5-84D5-434B-8A8B-5F946E56A030}">
      <dgm:prSet/>
      <dgm:spPr/>
      <dgm:t>
        <a:bodyPr/>
        <a:lstStyle/>
        <a:p>
          <a:endParaRPr lang="en-US"/>
        </a:p>
      </dgm:t>
    </dgm:pt>
    <dgm:pt modelId="{089F3556-8317-4814-869E-9028D68E73A8}">
      <dgm:prSet/>
      <dgm:spPr>
        <a:solidFill>
          <a:schemeClr val="accent1">
            <a:lumMod val="50000"/>
          </a:schemeClr>
        </a:solidFill>
      </dgm:spPr>
      <dgm:t>
        <a:bodyPr/>
        <a:lstStyle/>
        <a:p>
          <a:r>
            <a:rPr lang="en-US">
              <a:latin typeface="+mn-lt"/>
              <a:cs typeface="Arial" panose="020b0604020202020204" pitchFamily="34" charset="0"/>
            </a:rPr>
            <a:t>Released in October 2022, the AI Bill of Rights presents five pillars to guide the design, development and deployment of AI and automated systems so they protect the rights of the American public.</a:t>
          </a:r>
        </a:p>
      </dgm:t>
    </dgm:pt>
    <dgm:pt modelId="{ABE1EFEB-B212-4D1D-B1E5-0B070D9C79C4}" type="sibTrans" cxnId="{1AA20BD5-84D5-434B-8A8B-5F946E56A030}">
      <dgm:prSet/>
      <dgm:spPr/>
      <dgm:t>
        <a:bodyPr/>
        <a:lstStyle/>
        <a:p>
          <a:endParaRPr lang="en-US"/>
        </a:p>
      </dgm:t>
    </dgm:pt>
    <dgm:pt modelId="{E75A19E4-C428-4ECB-BDED-95C9349508AE}" type="sibTrans" cxnId="{7FDABC63-C7B2-4995-A260-502F7CD51947}">
      <dgm:prSet/>
      <dgm:spPr/>
      <dgm:t>
        <a:bodyPr/>
        <a:lstStyle/>
        <a:p>
          <a:endParaRPr lang="en-US"/>
        </a:p>
      </dgm:t>
    </dgm:pt>
    <dgm:pt modelId="{D6D150E7-E290-424C-9AA7-828FEBCB93B7}" type="pres">
      <dgm:prSet presAssocID="{7122B056-1F93-E84F-99CF-7D22DA2671CC}" presName="linear">
        <dgm:presLayoutVars>
          <dgm:dir/>
          <dgm:resizeHandles val="exact"/>
        </dgm:presLayoutVars>
      </dgm:prSet>
      <dgm:spPr/>
      <dgm:t>
        <a:bodyPr/>
        <a:lstStyle/>
        <a:p/>
      </dgm:t>
    </dgm:pt>
    <dgm:pt modelId="{77D2CD12-8245-9F4D-8D0B-281C687BBE11}" type="pres">
      <dgm:prSet presAssocID="{322AC784-3011-2348-AC8B-92AB6C4A0F37}" presName="comp"/>
      <dgm:spPr/>
      <dgm:t>
        <a:bodyPr/>
        <a:lstStyle/>
        <a:p/>
      </dgm:t>
    </dgm:pt>
    <dgm:pt modelId="{AF3A7A5B-EA93-E547-AE68-BFCAD0096D77}" type="pres">
      <dgm:prSet presAssocID="{322AC784-3011-2348-AC8B-92AB6C4A0F37}" presName="box" presStyleLbl="node1" presStyleCnt="4" custLinFactNeighborX="-15154" custLinFactNeighborY="-36714"/>
      <dgm:spPr/>
      <dgm:t>
        <a:bodyPr/>
        <a:lstStyle/>
        <a:p/>
      </dgm:t>
    </dgm:pt>
    <dgm:pt modelId="{699F958D-9A61-E84D-85B2-A48347C1741E}" type="pres">
      <dgm:prSet presAssocID="{322AC784-3011-2348-AC8B-92AB6C4A0F37}" presName="img" presStyleLbl="fgImgPlace1" presStyleCnt="4"/>
      <dgm:spPr>
        <a:blipFill>
          <a:blip r:embed="rId1">
            <a:extLst>
              <a:ext uri="{28A0092B-C50C-407E-A947-70E740481C1C}">
                <a14:useLocalDpi xmlns:a14="http://schemas.microsoft.com/office/drawing/2010/main" val="0"/>
              </a:ext>
            </a:extLst>
          </a:blip>
          <a:stretch>
            <a:fillRect l="-24000" r="-24000"/>
          </a:stretch>
        </a:blipFill>
      </dgm:spPr>
      <dgm:t>
        <a:bodyPr/>
        <a:lstStyle/>
        <a:p/>
      </dgm:t>
    </dgm:pt>
    <dgm:pt modelId="{B2E25CEE-28A4-0F4F-82B8-F58E0E9B581A}" type="pres">
      <dgm:prSet presAssocID="{322AC784-3011-2348-AC8B-92AB6C4A0F37}" presName="text" presStyleLbl="node1" presStyleCnt="4">
        <dgm:presLayoutVars>
          <dgm:bulletEnabled val="1"/>
        </dgm:presLayoutVars>
      </dgm:prSet>
      <dgm:spPr/>
      <dgm:t>
        <a:bodyPr/>
        <a:lstStyle/>
        <a:p/>
      </dgm:t>
    </dgm:pt>
    <dgm:pt modelId="{1278BB31-EE35-7346-B0D9-E9D4AE10239B}" type="pres">
      <dgm:prSet presAssocID="{AC18697A-8B4C-FF46-9E3F-65ED9261B7B5}" presName="spacer"/>
      <dgm:spPr/>
      <dgm:t>
        <a:bodyPr/>
        <a:lstStyle/>
        <a:p/>
      </dgm:t>
    </dgm:pt>
    <dgm:pt modelId="{4315836D-2E80-B749-A295-A0075F328684}" type="pres">
      <dgm:prSet presAssocID="{5B95FBF1-5BDC-9A46-9D32-E89BAEBADF2B}" presName="comp"/>
      <dgm:spPr/>
      <dgm:t>
        <a:bodyPr/>
        <a:lstStyle/>
        <a:p/>
      </dgm:t>
    </dgm:pt>
    <dgm:pt modelId="{3618AE75-D89C-7841-BA8F-5D984905AB39}" type="pres">
      <dgm:prSet presAssocID="{5B95FBF1-5BDC-9A46-9D32-E89BAEBADF2B}" presName="box" presStyleLbl="node1" presStyleIdx="1" presStyleCnt="4"/>
      <dgm:spPr/>
      <dgm:t>
        <a:bodyPr/>
        <a:lstStyle/>
        <a:p/>
      </dgm:t>
    </dgm:pt>
    <dgm:pt modelId="{CADF6D8D-3278-364F-89B4-0FA78E153E2C}" type="pres">
      <dgm:prSet presAssocID="{5B95FBF1-5BDC-9A46-9D32-E89BAEBADF2B}" presName="img" presStyleLbl="fgImgPlace1" presStyleIdx="1" presStyleCnt="4"/>
      <dgm:spPr>
        <a:blipFill dpi="0" rotWithShape="1">
          <a:blip r:embed="rId2">
            <a:extLst>
              <a:ext uri="{28A0092B-C50C-407E-A947-70E740481C1C}">
                <a14:useLocalDpi xmlns:a14="http://schemas.microsoft.com/office/drawing/2010/main" val="0"/>
              </a:ext>
            </a:extLst>
          </a:blip>
          <a:stretch>
            <a:fillRect l="1000" t="-103000" r="-44000" b="-49000"/>
          </a:stretch>
        </a:blipFill>
      </dgm:spPr>
      <dgm:t>
        <a:bodyPr/>
        <a:lstStyle/>
        <a:p/>
      </dgm:t>
    </dgm:pt>
    <dgm:pt modelId="{8EF65525-0A28-0644-BFD5-9AD878A56F60}" type="pres">
      <dgm:prSet presAssocID="{5B95FBF1-5BDC-9A46-9D32-E89BAEBADF2B}" presName="text" presStyleLbl="node1" presStyleIdx="1" presStyleCnt="4">
        <dgm:presLayoutVars>
          <dgm:bulletEnabled val="1"/>
        </dgm:presLayoutVars>
      </dgm:prSet>
      <dgm:spPr/>
      <dgm:t>
        <a:bodyPr/>
        <a:lstStyle/>
        <a:p/>
      </dgm:t>
    </dgm:pt>
    <dgm:pt modelId="{4D879D04-5C82-2D4E-A9D0-521926720170}" type="pres">
      <dgm:prSet presAssocID="{FD655F6C-88FC-E444-9EE4-2E38BD4E55B6}" presName="spacer"/>
      <dgm:spPr/>
      <dgm:t>
        <a:bodyPr/>
        <a:lstStyle/>
        <a:p/>
      </dgm:t>
    </dgm:pt>
    <dgm:pt modelId="{CD5FE67E-B221-B449-A472-3B322A72AD64}" type="pres">
      <dgm:prSet presAssocID="{97FDEDB6-08D3-224F-A0C3-12C59A8E1991}" presName="comp"/>
      <dgm:spPr/>
      <dgm:t>
        <a:bodyPr/>
        <a:lstStyle/>
        <a:p/>
      </dgm:t>
    </dgm:pt>
    <dgm:pt modelId="{BEC5FE4E-B571-2943-8E1D-4640C7AA0D4A}" type="pres">
      <dgm:prSet presAssocID="{97FDEDB6-08D3-224F-A0C3-12C59A8E1991}" presName="box" presStyleLbl="node1" presStyleIdx="2" presStyleCnt="4"/>
      <dgm:spPr/>
      <dgm:t>
        <a:bodyPr/>
        <a:lstStyle/>
        <a:p/>
      </dgm:t>
    </dgm:pt>
    <dgm:pt modelId="{41ECAB71-8731-794A-94A4-9167A599D4B5}" type="pres">
      <dgm:prSet presAssocID="{97FDEDB6-08D3-224F-A0C3-12C59A8E1991}" presName="img" presStyleLbl="fgImgPlace1" presStyleIdx="2" presStyleCnt="4"/>
      <dgm:spPr>
        <a:blipFill>
          <a:blip r:embed="rId3">
            <a:extLst>
              <a:ext uri="{28A0092B-C50C-407E-A947-70E740481C1C}">
                <a14:useLocalDpi xmlns:a14="http://schemas.microsoft.com/office/drawing/2010/main" val="0"/>
              </a:ext>
            </a:extLst>
          </a:blip>
          <a:stretch>
            <a:fillRect t="-12000" b="-12000"/>
          </a:stretch>
        </a:blipFill>
      </dgm:spPr>
      <dgm:t>
        <a:bodyPr/>
        <a:lstStyle/>
        <a:p/>
      </dgm:t>
    </dgm:pt>
    <dgm:pt modelId="{2B260FCF-774E-D946-9345-EE0D5C82F08F}" type="pres">
      <dgm:prSet presAssocID="{97FDEDB6-08D3-224F-A0C3-12C59A8E1991}" presName="text" presStyleLbl="node1" presStyleIdx="2" presStyleCnt="4">
        <dgm:presLayoutVars>
          <dgm:bulletEnabled val="1"/>
        </dgm:presLayoutVars>
      </dgm:prSet>
      <dgm:spPr/>
      <dgm:t>
        <a:bodyPr/>
        <a:lstStyle/>
        <a:p/>
      </dgm:t>
    </dgm:pt>
    <dgm:pt modelId="{60BE26D1-27C3-499D-AFC1-1083E21974E8}" type="pres">
      <dgm:prSet presAssocID="{7F74F675-D92F-8B4D-ACA5-17E3E9E4F85D}" presName="spacer"/>
      <dgm:spPr/>
      <dgm:t>
        <a:bodyPr/>
        <a:lstStyle/>
        <a:p/>
      </dgm:t>
    </dgm:pt>
    <dgm:pt modelId="{2657F34A-37B2-417B-89E1-3811034D3C93}" type="pres">
      <dgm:prSet presAssocID="{89F56857-FD22-414E-BA71-AD0BDF49E361}" presName="comp"/>
      <dgm:spPr/>
      <dgm:t>
        <a:bodyPr/>
        <a:lstStyle/>
        <a:p/>
      </dgm:t>
    </dgm:pt>
    <dgm:pt modelId="{E0E7B7A7-E712-4C85-A661-5D7956ACD9F0}" type="pres">
      <dgm:prSet presAssocID="{89F56857-FD22-414E-BA71-AD0BDF49E361}" presName="box" presStyleLbl="node1" presStyleIdx="3" presStyleCnt="4"/>
      <dgm:spPr/>
      <dgm:t>
        <a:bodyPr/>
        <a:lstStyle/>
        <a:p/>
      </dgm:t>
    </dgm:pt>
    <dgm:pt modelId="{855E45DC-AD37-4EEC-A356-6C4553605E5D}" type="pres">
      <dgm:prSet presAssocID="{89F56857-FD22-414E-BA71-AD0BDF49E361}" presName="img" presStyleLbl="fgImgPlace1" presStyleIdx="3" presStyleCnt="4"/>
      <dgm:spPr>
        <a:blipFill>
          <a:blip r:embed="rId4">
            <a:extLst>
              <a:ext uri="{28A0092B-C50C-407E-A947-70E740481C1C}">
                <a14:useLocalDpi xmlns:a14="http://schemas.microsoft.com/office/drawing/2010/main" val="0"/>
              </a:ext>
            </a:extLst>
          </a:blip>
          <a:stretch>
            <a:fillRect t="-21000" b="-21000"/>
          </a:stretch>
        </a:blipFill>
      </dgm:spPr>
      <dgm:t>
        <a:bodyPr/>
        <a:lstStyle/>
        <a:p/>
      </dgm:t>
      <dgm:extLst>
        <a:ext uri="{E40237B7-FDA0-4F09-8148-C483321AD2D9}">
          <dgm14:cNvPr xmlns:dgm14="http://schemas.microsoft.com/office/drawing/2010/diagram" id="0" name="" descr="Business handshake"/>
        </a:ext>
      </dgm:extLst>
    </dgm:pt>
    <dgm:pt modelId="{1095CD3B-7E13-46E6-ADEB-A0F0412AAA26}" type="pres">
      <dgm:prSet presAssocID="{89F56857-FD22-414E-BA71-AD0BDF49E361}" presName="text" presStyleLbl="node1" presStyleIdx="3" presStyleCnt="4">
        <dgm:presLayoutVars>
          <dgm:bulletEnabled val="1"/>
        </dgm:presLayoutVars>
      </dgm:prSet>
      <dgm:spPr/>
      <dgm:t>
        <a:bodyPr/>
        <a:lstStyle/>
        <a:p/>
      </dgm:t>
    </dgm:pt>
  </dgm:ptLst>
  <dgm:cxnLst>
    <dgm:cxn modelId="{3AE6B752-4606-47F4-8A78-7640F400F440}" srcId="{7122B056-1F93-E84F-99CF-7D22DA2671CC}" destId="{322AC784-3011-2348-AC8B-92AB6C4A0F37}" srcOrd="0" destOrd="0" parTransId="{A6B3083D-3E58-E440-A690-29B7B9C76972}" sibTransId="{AC18697A-8B4C-FF46-9E3F-65ED9261B7B5}"/>
    <dgm:cxn modelId="{AA4A72F2-D9CD-4E53-9FA5-0FA558693B3F}" srcId="{322AC784-3011-2348-AC8B-92AB6C4A0F37}" destId="{145DF1E8-D33D-0F4F-970E-99B88A1D133F}" srcOrd="0" destOrd="0" parTransId="{D202F646-B522-DF4C-BDDC-505A1A883A95}" sibTransId="{57FD17FF-F0E6-6747-A360-C4157EE52460}"/>
    <dgm:cxn modelId="{EA0B9EE9-66BB-4A37-96EE-4F75E1CA33D0}" srcId="{322AC784-3011-2348-AC8B-92AB6C4A0F37}" destId="{0E34E95B-C051-4143-91AB-7D5114AAD330}" srcOrd="1" destOrd="0" parTransId="{DEFF704D-251D-CE4C-AD5B-DDE49D9C64F0}" sibTransId="{84C8807B-A60D-D146-B179-64D1E944CA20}"/>
    <dgm:cxn modelId="{70ED472E-75D7-4570-A486-F0EB86815D2F}" srcId="{7122B056-1F93-E84F-99CF-7D22DA2671CC}" destId="{5B95FBF1-5BDC-9A46-9D32-E89BAEBADF2B}" srcOrd="1" destOrd="0" parTransId="{A783D83C-2360-9148-AECD-E3080A7DC1A6}" sibTransId="{FD655F6C-88FC-E444-9EE4-2E38BD4E55B6}"/>
    <dgm:cxn modelId="{C3F71691-33DC-41C5-AE8E-64AAE67A0868}" srcId="{5B95FBF1-5BDC-9A46-9D32-E89BAEBADF2B}" destId="{F632E743-C438-0D4C-B43D-4134F72ED180}" srcOrd="0" destOrd="0" parTransId="{2C02B4A8-4D90-F542-8DB6-58476B6193F7}" sibTransId="{F0C44DDC-4F3C-0E4C-9BAA-49730A1BB258}"/>
    <dgm:cxn modelId="{14AA078F-24CC-406C-B08F-32FCD1F3E017}" srcId="{5B95FBF1-5BDC-9A46-9D32-E89BAEBADF2B}" destId="{AE1B6F8E-DCDF-9D48-AD95-3F24B6B96981}" srcOrd="1" destOrd="0" parTransId="{F5BB09DB-AF46-1743-B2F2-BE3E60FA7072}" sibTransId="{194F335C-C0D7-284D-B119-3D659D578CBD}"/>
    <dgm:cxn modelId="{D543080E-665A-4683-9788-D7EBA759BE05}" srcId="{7122B056-1F93-E84F-99CF-7D22DA2671CC}" destId="{97FDEDB6-08D3-224F-A0C3-12C59A8E1991}" srcOrd="2" destOrd="0" parTransId="{64E0DB55-5612-EE4E-A3FC-7491F7F75C03}" sibTransId="{7F74F675-D92F-8B4D-ACA5-17E3E9E4F85D}"/>
    <dgm:cxn modelId="{4E8E19B3-034C-4847-AB16-FD53ED7FB8B4}" srcId="{97FDEDB6-08D3-224F-A0C3-12C59A8E1991}" destId="{6638251C-916E-7D4F-9073-8524C287FA7A}" srcOrd="0" destOrd="0" parTransId="{04B40811-3CCF-644C-8FFD-858E87727FC8}" sibTransId="{DAC1F8B8-5074-564E-9240-EB4A34667C59}"/>
    <dgm:cxn modelId="{7FDABC63-C7B2-4995-A260-502F7CD51947}" srcId="{7122B056-1F93-E84F-99CF-7D22DA2671CC}" destId="{89F56857-FD22-414E-BA71-AD0BDF49E361}" srcOrd="3" destOrd="0" parTransId="{AB0D20A1-AE6B-431C-A40B-5EC1BFF93F27}" sibTransId="{E75A19E4-C428-4ECB-BDED-95C9349508AE}"/>
    <dgm:cxn modelId="{1AA20BD5-84D5-434B-8A8B-5F946E56A030}" srcId="{89F56857-FD22-414E-BA71-AD0BDF49E361}" destId="{089F3556-8317-4814-869E-9028D68E73A8}" srcOrd="0" destOrd="0" parTransId="{380EAE4B-A318-40C3-AC67-DE73FDFDF49C}" sibTransId="{ABE1EFEB-B212-4D1D-B1E5-0B070D9C79C4}"/>
    <dgm:cxn modelId="{8ABB16D2-D921-413D-BF7A-0970914689F5}" type="presOf" srcId="{7122B056-1F93-E84F-99CF-7D22DA2671CC}" destId="{D6D150E7-E290-424C-9AA7-828FEBCB93B7}" srcOrd="0" destOrd="0" presId="urn:microsoft.com/office/officeart/2005/8/layout/vList4"/>
    <dgm:cxn modelId="{3A1E7FE6-B2CD-496E-9FE4-C802D5879985}" type="presParOf" srcId="{D6D150E7-E290-424C-9AA7-828FEBCB93B7}" destId="{77D2CD12-8245-9F4D-8D0B-281C687BBE11}" srcOrd="0" destOrd="0" presId="urn:microsoft.com/office/officeart/2005/8/layout/vList4"/>
    <dgm:cxn modelId="{FEB6D27E-6789-4B33-AC7F-75C30D983BA0}" type="presParOf" srcId="{77D2CD12-8245-9F4D-8D0B-281C687BBE11}" destId="{AF3A7A5B-EA93-E547-AE68-BFCAD0096D77}" srcOrd="0" destOrd="0" presId="urn:microsoft.com/office/officeart/2005/8/layout/vList4"/>
    <dgm:cxn modelId="{8F90BCAE-0037-4E70-A5FB-BFB1ADCB1036}" type="presOf" srcId="{322AC784-3011-2348-AC8B-92AB6C4A0F37}" destId="{AF3A7A5B-EA93-E547-AE68-BFCAD0096D77}" srcOrd="0" destOrd="0" presId="urn:microsoft.com/office/officeart/2005/8/layout/vList4"/>
    <dgm:cxn modelId="{0BA01AB6-7724-48CB-854E-FB09DCB5B83D}" type="presOf" srcId="{145DF1E8-D33D-0F4F-970E-99B88A1D133F}" destId="{AF3A7A5B-EA93-E547-AE68-BFCAD0096D77}" srcOrd="0" destOrd="1" presId="urn:microsoft.com/office/officeart/2005/8/layout/vList4"/>
    <dgm:cxn modelId="{44B440FB-9B9A-48CC-BBA9-8CFDAA68A108}" type="presOf" srcId="{0E34E95B-C051-4143-91AB-7D5114AAD330}" destId="{AF3A7A5B-EA93-E547-AE68-BFCAD0096D77}" srcOrd="0" destOrd="2" presId="urn:microsoft.com/office/officeart/2005/8/layout/vList4"/>
    <dgm:cxn modelId="{9602AEC9-D83A-438A-819A-1DA03861CC6B}" type="presParOf" srcId="{77D2CD12-8245-9F4D-8D0B-281C687BBE11}" destId="{699F958D-9A61-E84D-85B2-A48347C1741E}" srcOrd="1" destOrd="0" presId="urn:microsoft.com/office/officeart/2005/8/layout/vList4"/>
    <dgm:cxn modelId="{C9992F00-AF83-4CD1-A771-7668E61CE655}" type="presParOf" srcId="{77D2CD12-8245-9F4D-8D0B-281C687BBE11}" destId="{B2E25CEE-28A4-0F4F-82B8-F58E0E9B581A}" srcOrd="2" destOrd="0" presId="urn:microsoft.com/office/officeart/2005/8/layout/vList4"/>
    <dgm:cxn modelId="{BB4CC570-9415-422F-B1A8-0C6CF67D824E}" type="presOf" srcId="{322AC784-3011-2348-AC8B-92AB6C4A0F37}" destId="{B2E25CEE-28A4-0F4F-82B8-F58E0E9B581A}" srcOrd="1" destOrd="0" presId="urn:microsoft.com/office/officeart/2005/8/layout/vList4"/>
    <dgm:cxn modelId="{2E2AB746-959E-482A-ABFD-71F2FA9DF6F1}" type="presOf" srcId="{145DF1E8-D33D-0F4F-970E-99B88A1D133F}" destId="{B2E25CEE-28A4-0F4F-82B8-F58E0E9B581A}" srcOrd="1" destOrd="1" presId="urn:microsoft.com/office/officeart/2005/8/layout/vList4"/>
    <dgm:cxn modelId="{53AAF874-B8CE-4149-AF16-5B84C0FB6677}" type="presOf" srcId="{0E34E95B-C051-4143-91AB-7D5114AAD330}" destId="{B2E25CEE-28A4-0F4F-82B8-F58E0E9B581A}" srcOrd="1" destOrd="2" presId="urn:microsoft.com/office/officeart/2005/8/layout/vList4"/>
    <dgm:cxn modelId="{F3822001-89B3-40EB-95FA-F183AA861952}" type="presParOf" srcId="{D6D150E7-E290-424C-9AA7-828FEBCB93B7}" destId="{1278BB31-EE35-7346-B0D9-E9D4AE10239B}" srcOrd="1" destOrd="0" presId="urn:microsoft.com/office/officeart/2005/8/layout/vList4"/>
    <dgm:cxn modelId="{1ADD74DF-6B8B-4236-ABFC-01647853AD39}" type="presParOf" srcId="{D6D150E7-E290-424C-9AA7-828FEBCB93B7}" destId="{4315836D-2E80-B749-A295-A0075F328684}" srcOrd="2" destOrd="0" presId="urn:microsoft.com/office/officeart/2005/8/layout/vList4"/>
    <dgm:cxn modelId="{FD2A6B8D-1EFC-485D-9EC2-A525BCF7643C}" type="presParOf" srcId="{4315836D-2E80-B749-A295-A0075F328684}" destId="{3618AE75-D89C-7841-BA8F-5D984905AB39}" srcOrd="0" destOrd="0" presId="urn:microsoft.com/office/officeart/2005/8/layout/vList4"/>
    <dgm:cxn modelId="{8863C854-B378-4697-AA4E-FA2C7F2A171A}" type="presOf" srcId="{5B95FBF1-5BDC-9A46-9D32-E89BAEBADF2B}" destId="{3618AE75-D89C-7841-BA8F-5D984905AB39}" srcOrd="0" destOrd="0" presId="urn:microsoft.com/office/officeart/2005/8/layout/vList4"/>
    <dgm:cxn modelId="{2ED1681D-85F3-40FC-AA1F-761C63F20088}" type="presOf" srcId="{F632E743-C438-0D4C-B43D-4134F72ED180}" destId="{3618AE75-D89C-7841-BA8F-5D984905AB39}" srcOrd="0" destOrd="1" presId="urn:microsoft.com/office/officeart/2005/8/layout/vList4"/>
    <dgm:cxn modelId="{3A3B2C7E-9036-40AE-8172-7994B4DE066F}" type="presOf" srcId="{AE1B6F8E-DCDF-9D48-AD95-3F24B6B96981}" destId="{3618AE75-D89C-7841-BA8F-5D984905AB39}" srcOrd="0" destOrd="2" presId="urn:microsoft.com/office/officeart/2005/8/layout/vList4"/>
    <dgm:cxn modelId="{637E53CA-5088-4FE9-89B9-AC24EB5FB1FA}" type="presParOf" srcId="{4315836D-2E80-B749-A295-A0075F328684}" destId="{CADF6D8D-3278-364F-89B4-0FA78E153E2C}" srcOrd="1" destOrd="0" presId="urn:microsoft.com/office/officeart/2005/8/layout/vList4"/>
    <dgm:cxn modelId="{1F2AB4C0-D646-4B4A-8018-1DD57B248B13}" type="presParOf" srcId="{4315836D-2E80-B749-A295-A0075F328684}" destId="{8EF65525-0A28-0644-BFD5-9AD878A56F60}" srcOrd="2" destOrd="0" presId="urn:microsoft.com/office/officeart/2005/8/layout/vList4"/>
    <dgm:cxn modelId="{AC335DC4-6614-4C97-B4BC-8D0099A885EB}" type="presOf" srcId="{5B95FBF1-5BDC-9A46-9D32-E89BAEBADF2B}" destId="{8EF65525-0A28-0644-BFD5-9AD878A56F60}" srcOrd="1" destOrd="0" presId="urn:microsoft.com/office/officeart/2005/8/layout/vList4"/>
    <dgm:cxn modelId="{73670C15-1950-40C3-AD2A-756AE428A566}" type="presOf" srcId="{F632E743-C438-0D4C-B43D-4134F72ED180}" destId="{8EF65525-0A28-0644-BFD5-9AD878A56F60}" srcOrd="1" destOrd="1" presId="urn:microsoft.com/office/officeart/2005/8/layout/vList4"/>
    <dgm:cxn modelId="{5E4FF1A3-4A44-4D5F-947B-A530D6D98CA7}" type="presOf" srcId="{AE1B6F8E-DCDF-9D48-AD95-3F24B6B96981}" destId="{8EF65525-0A28-0644-BFD5-9AD878A56F60}" srcOrd="1" destOrd="2" presId="urn:microsoft.com/office/officeart/2005/8/layout/vList4"/>
    <dgm:cxn modelId="{3B7B62D0-5E5C-4CAA-A3F3-FDF8BD0B2AD8}" type="presParOf" srcId="{D6D150E7-E290-424C-9AA7-828FEBCB93B7}" destId="{4D879D04-5C82-2D4E-A9D0-521926720170}" srcOrd="3" destOrd="0" presId="urn:microsoft.com/office/officeart/2005/8/layout/vList4"/>
    <dgm:cxn modelId="{00ACA3D8-7C42-4766-B2AB-5F209A713DCC}" type="presParOf" srcId="{D6D150E7-E290-424C-9AA7-828FEBCB93B7}" destId="{CD5FE67E-B221-B449-A472-3B322A72AD64}" srcOrd="4" destOrd="0" presId="urn:microsoft.com/office/officeart/2005/8/layout/vList4"/>
    <dgm:cxn modelId="{7E1ADDCF-0725-4E25-98BF-9B55DCE88BE6}" type="presParOf" srcId="{CD5FE67E-B221-B449-A472-3B322A72AD64}" destId="{BEC5FE4E-B571-2943-8E1D-4640C7AA0D4A}" srcOrd="0" destOrd="0" presId="urn:microsoft.com/office/officeart/2005/8/layout/vList4"/>
    <dgm:cxn modelId="{F696D93A-5DEC-423E-8B7F-39A0568A4AD2}" type="presOf" srcId="{97FDEDB6-08D3-224F-A0C3-12C59A8E1991}" destId="{BEC5FE4E-B571-2943-8E1D-4640C7AA0D4A}" srcOrd="0" destOrd="0" presId="urn:microsoft.com/office/officeart/2005/8/layout/vList4"/>
    <dgm:cxn modelId="{B8508D9D-8DBD-431C-8E3F-A05EAB0A4023}" type="presOf" srcId="{6638251C-916E-7D4F-9073-8524C287FA7A}" destId="{BEC5FE4E-B571-2943-8E1D-4640C7AA0D4A}" srcOrd="0" destOrd="1" presId="urn:microsoft.com/office/officeart/2005/8/layout/vList4"/>
    <dgm:cxn modelId="{543882AA-5F87-4592-88AC-EEC24589B88F}" type="presParOf" srcId="{CD5FE67E-B221-B449-A472-3B322A72AD64}" destId="{41ECAB71-8731-794A-94A4-9167A599D4B5}" srcOrd="1" destOrd="0" presId="urn:microsoft.com/office/officeart/2005/8/layout/vList4"/>
    <dgm:cxn modelId="{A5DD30D6-003F-438C-BB24-14B959B6CD22}" type="presParOf" srcId="{CD5FE67E-B221-B449-A472-3B322A72AD64}" destId="{2B260FCF-774E-D946-9345-EE0D5C82F08F}" srcOrd="2" destOrd="0" presId="urn:microsoft.com/office/officeart/2005/8/layout/vList4"/>
    <dgm:cxn modelId="{26B4B5F4-D7E2-431F-850C-8C9D70D6E9E3}" type="presOf" srcId="{97FDEDB6-08D3-224F-A0C3-12C59A8E1991}" destId="{2B260FCF-774E-D946-9345-EE0D5C82F08F}" srcOrd="1" destOrd="0" presId="urn:microsoft.com/office/officeart/2005/8/layout/vList4"/>
    <dgm:cxn modelId="{2EEB0B1A-CBF0-46E9-8BFB-652C0EDA163A}" type="presOf" srcId="{6638251C-916E-7D4F-9073-8524C287FA7A}" destId="{2B260FCF-774E-D946-9345-EE0D5C82F08F}" srcOrd="1" destOrd="1" presId="urn:microsoft.com/office/officeart/2005/8/layout/vList4"/>
    <dgm:cxn modelId="{10C67D0D-9029-4C9E-AFC4-F889ECB2C1EA}" type="presParOf" srcId="{D6D150E7-E290-424C-9AA7-828FEBCB93B7}" destId="{60BE26D1-27C3-499D-AFC1-1083E21974E8}" srcOrd="5" destOrd="0" presId="urn:microsoft.com/office/officeart/2005/8/layout/vList4"/>
    <dgm:cxn modelId="{51E0E9D9-28A7-43F7-AC1B-CF80B5ACBA2B}" type="presParOf" srcId="{D6D150E7-E290-424C-9AA7-828FEBCB93B7}" destId="{2657F34A-37B2-417B-89E1-3811034D3C93}" srcOrd="6" destOrd="0" presId="urn:microsoft.com/office/officeart/2005/8/layout/vList4"/>
    <dgm:cxn modelId="{D44BFFEE-3DB0-483D-B590-76891D3EFAF6}" type="presParOf" srcId="{2657F34A-37B2-417B-89E1-3811034D3C93}" destId="{E0E7B7A7-E712-4C85-A661-5D7956ACD9F0}" srcOrd="0" destOrd="0" presId="urn:microsoft.com/office/officeart/2005/8/layout/vList4"/>
    <dgm:cxn modelId="{10E1E295-9C07-4E30-9016-FB7F56BB744F}" type="presOf" srcId="{89F56857-FD22-414E-BA71-AD0BDF49E361}" destId="{E0E7B7A7-E712-4C85-A661-5D7956ACD9F0}" srcOrd="0" destOrd="0" presId="urn:microsoft.com/office/officeart/2005/8/layout/vList4"/>
    <dgm:cxn modelId="{ED4AD910-B2E0-4D4E-9192-1F1390988D27}" type="presOf" srcId="{089F3556-8317-4814-869E-9028D68E73A8}" destId="{E0E7B7A7-E712-4C85-A661-5D7956ACD9F0}" srcOrd="0" destOrd="1" presId="urn:microsoft.com/office/officeart/2005/8/layout/vList4"/>
    <dgm:cxn modelId="{6E983D6F-E149-4894-92FB-DE9CFC52FF74}" type="presParOf" srcId="{2657F34A-37B2-417B-89E1-3811034D3C93}" destId="{855E45DC-AD37-4EEC-A356-6C4553605E5D}" srcOrd="1" destOrd="0" presId="urn:microsoft.com/office/officeart/2005/8/layout/vList4"/>
    <dgm:cxn modelId="{500ABD9A-7FF1-4574-97E4-9C0E04C69681}" type="presParOf" srcId="{2657F34A-37B2-417B-89E1-3811034D3C93}" destId="{1095CD3B-7E13-46E6-ADEB-A0F0412AAA26}" srcOrd="2" destOrd="0" presId="urn:microsoft.com/office/officeart/2005/8/layout/vList4"/>
    <dgm:cxn modelId="{2E30AC60-6F75-47D6-A3B2-FBE249F48A54}" type="presOf" srcId="{89F56857-FD22-414E-BA71-AD0BDF49E361}" destId="{1095CD3B-7E13-46E6-ADEB-A0F0412AAA26}" srcOrd="1" destOrd="0" presId="urn:microsoft.com/office/officeart/2005/8/layout/vList4"/>
    <dgm:cxn modelId="{8510F9C1-BD2A-4D30-82F5-ACC00A6B92BE}" type="presOf" srcId="{089F3556-8317-4814-869E-9028D68E73A8}" destId="{1095CD3B-7E13-46E6-ADEB-A0F0412AAA26}" srcOrd="1" destOrd="1" presId="urn:microsoft.com/office/officeart/2005/8/layout/vList4"/>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dgm="http://schemas.openxmlformats.org/drawingml/2006/diagram">
  <dgm:ptLst>
    <dgm:pt modelId="{83643267-F13D-4F29-8172-AF787ECAAC1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dgm:t>
    </dgm:pt>
    <dgm:pt modelId="{B9D610ED-793A-417A-AD47-0C88047B9925}" type="parTrans" cxnId="{D13A3111-30BE-4B75-8056-DB7F66D1AF94}">
      <dgm:prSet/>
      <dgm:spPr/>
      <dgm:t>
        <a:bodyPr/>
        <a:lstStyle/>
        <a:p>
          <a:endParaRPr lang="en-US"/>
        </a:p>
      </dgm:t>
    </dgm:pt>
    <dgm:pt modelId="{33044931-30DB-4AC8-AFDE-E4AAF7829124}">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a:t>Can we improve screening?</a:t>
          </a:r>
        </a:p>
      </dgm:t>
    </dgm:pt>
    <dgm:pt modelId="{ED99627A-EACB-44C1-87EB-F94337947F54}" type="sibTrans" cxnId="{D13A3111-30BE-4B75-8056-DB7F66D1AF94}">
      <dgm:prSet/>
      <dgm:spPr/>
      <dgm:t>
        <a:bodyPr/>
        <a:lstStyle/>
        <a:p>
          <a:endParaRPr lang="en-US"/>
        </a:p>
      </dgm:t>
    </dgm:pt>
    <dgm:pt modelId="{3313F8AB-ECC3-4C47-AE0C-1414A3BF2ED4}" type="parTrans" cxnId="{0DC8ADC9-9EDE-4268-B296-0F07EE0BE958}">
      <dgm:prSet/>
      <dgm:spPr/>
      <dgm:t>
        <a:bodyPr/>
        <a:lstStyle/>
        <a:p>
          <a:endParaRPr lang="en-US"/>
        </a:p>
      </dgm:t>
    </dgm:pt>
    <dgm:pt modelId="{47C9ABA4-6AAB-4C67-8475-7B6BEC92D29E}">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a:t>Can we improve diagnosis?</a:t>
          </a:r>
        </a:p>
      </dgm:t>
    </dgm:pt>
    <dgm:pt modelId="{B32647DF-7D5A-4EDF-8366-82FC09665E21}" type="sibTrans" cxnId="{0DC8ADC9-9EDE-4268-B296-0F07EE0BE958}">
      <dgm:prSet/>
      <dgm:spPr/>
      <dgm:t>
        <a:bodyPr/>
        <a:lstStyle/>
        <a:p>
          <a:endParaRPr lang="en-US"/>
        </a:p>
      </dgm:t>
    </dgm:pt>
    <dgm:pt modelId="{3002CD2D-BAE2-4577-929C-6B9B29A069B2}" type="parTrans" cxnId="{7E3374EE-80D7-42AF-9274-CEE15890D837}">
      <dgm:prSet/>
      <dgm:spPr/>
      <dgm:t>
        <a:bodyPr/>
        <a:lstStyle/>
        <a:p>
          <a:endParaRPr lang="en-US"/>
        </a:p>
      </dgm:t>
    </dgm:pt>
    <dgm:pt modelId="{2DEB355E-53F9-4D16-BEBC-47D382BC2057}">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a:t>Can we improve treatment?</a:t>
          </a:r>
        </a:p>
      </dgm:t>
    </dgm:pt>
    <dgm:pt modelId="{C755AF43-45B5-49AC-AA50-5430B5409598}" type="sibTrans" cxnId="{7E3374EE-80D7-42AF-9274-CEE15890D837}">
      <dgm:prSet/>
      <dgm:spPr/>
      <dgm:t>
        <a:bodyPr/>
        <a:lstStyle/>
        <a:p>
          <a:endParaRPr lang="en-US"/>
        </a:p>
      </dgm:t>
    </dgm:pt>
    <dgm:pt modelId="{545D114F-D869-4559-A82B-0DE361718818}" type="parTrans" cxnId="{0D56578C-4A55-4A2F-9DB3-0C5E604AA890}">
      <dgm:prSet/>
      <dgm:spPr/>
      <dgm:t>
        <a:bodyPr/>
        <a:lstStyle/>
        <a:p>
          <a:endParaRPr lang="en-US"/>
        </a:p>
      </dgm:t>
    </dgm:pt>
    <dgm:pt modelId="{C582392F-5119-41F7-9C92-1198D32A9554}">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a:t>How do we follow up?</a:t>
          </a:r>
        </a:p>
      </dgm:t>
    </dgm:pt>
    <dgm:pt modelId="{EBACABFF-9D31-46B8-ACB3-7AA02BA6B162}" type="sibTrans" cxnId="{0D56578C-4A55-4A2F-9DB3-0C5E604AA890}">
      <dgm:prSet/>
      <dgm:spPr/>
      <dgm:t>
        <a:bodyPr/>
        <a:lstStyle/>
        <a:p>
          <a:endParaRPr lang="en-US"/>
        </a:p>
      </dgm:t>
    </dgm:pt>
    <dgm:pt modelId="{7E87C800-3153-46E7-B535-F1E5681E09DD}" type="pres">
      <dgm:prSet presAssocID="{83643267-F13D-4F29-8172-AF787ECAAC1F}" presName="Name0">
        <dgm:presLayoutVars>
          <dgm:chMax val="5"/>
          <dgm:chPref val="5"/>
          <dgm:dir/>
          <dgm:animLvl val="lvl"/>
        </dgm:presLayoutVars>
      </dgm:prSet>
      <dgm:spPr/>
      <dgm:t>
        <a:bodyPr/>
        <a:lstStyle/>
        <a:p/>
      </dgm:t>
    </dgm:pt>
    <dgm:pt modelId="{FEC6DEBB-6B73-49B7-B797-4CB072C51D85}" type="pres">
      <dgm:prSet presAssocID="{33044931-30DB-4AC8-AFDE-E4AAF7829124}" presName="parentText1" presStyleLbl="node1" presStyleCnt="4">
        <dgm:presLayoutVars>
          <dgm:chMax/>
          <dgm:chPref val="3"/>
          <dgm:bulletEnabled val="1"/>
        </dgm:presLayoutVars>
      </dgm:prSet>
      <dgm:spPr/>
      <dgm:t>
        <a:bodyPr/>
        <a:lstStyle/>
        <a:p/>
      </dgm:t>
    </dgm:pt>
    <dgm:pt modelId="{D77485FD-EF66-42CA-A4C6-9282E0704093}" type="pres">
      <dgm:prSet presAssocID="{47C9ABA4-6AAB-4C67-8475-7B6BEC92D29E}" presName="parentText2" presStyleLbl="node1" presStyleIdx="1" presStyleCnt="4">
        <dgm:presLayoutVars>
          <dgm:chMax/>
          <dgm:chPref val="3"/>
          <dgm:bulletEnabled val="1"/>
        </dgm:presLayoutVars>
      </dgm:prSet>
      <dgm:spPr/>
      <dgm:t>
        <a:bodyPr/>
        <a:lstStyle/>
        <a:p/>
      </dgm:t>
    </dgm:pt>
    <dgm:pt modelId="{B8AB6238-093D-4726-82E8-8DE656ABAA94}" type="pres">
      <dgm:prSet presAssocID="{2DEB355E-53F9-4D16-BEBC-47D382BC2057}" presName="parentText3" presStyleLbl="node1" presStyleIdx="2" presStyleCnt="4">
        <dgm:presLayoutVars>
          <dgm:chMax/>
          <dgm:chPref val="3"/>
          <dgm:bulletEnabled val="1"/>
        </dgm:presLayoutVars>
      </dgm:prSet>
      <dgm:spPr/>
      <dgm:t>
        <a:bodyPr/>
        <a:lstStyle/>
        <a:p/>
      </dgm:t>
    </dgm:pt>
    <dgm:pt modelId="{8B26388B-85AD-45E8-ADD8-33B356A04FBE}" type="pres">
      <dgm:prSet presAssocID="{C582392F-5119-41F7-9C92-1198D32A9554}" presName="parentText4" presStyleLbl="node1" presStyleIdx="3" presStyleCnt="4">
        <dgm:presLayoutVars>
          <dgm:chMax/>
          <dgm:chPref val="3"/>
          <dgm:bulletEnabled val="1"/>
        </dgm:presLayoutVars>
      </dgm:prSet>
      <dgm:spPr/>
      <dgm:t>
        <a:bodyPr/>
        <a:lstStyle/>
        <a:p/>
      </dgm:t>
    </dgm:pt>
  </dgm:ptLst>
  <dgm:cxnLst>
    <dgm:cxn modelId="{D13A3111-30BE-4B75-8056-DB7F66D1AF94}" srcId="{83643267-F13D-4F29-8172-AF787ECAAC1F}" destId="{33044931-30DB-4AC8-AFDE-E4AAF7829124}" srcOrd="0" destOrd="0" parTransId="{B9D610ED-793A-417A-AD47-0C88047B9925}" sibTransId="{ED99627A-EACB-44C1-87EB-F94337947F54}"/>
    <dgm:cxn modelId="{0DC8ADC9-9EDE-4268-B296-0F07EE0BE958}" srcId="{83643267-F13D-4F29-8172-AF787ECAAC1F}" destId="{47C9ABA4-6AAB-4C67-8475-7B6BEC92D29E}" srcOrd="1" destOrd="0" parTransId="{3313F8AB-ECC3-4C47-AE0C-1414A3BF2ED4}" sibTransId="{B32647DF-7D5A-4EDF-8366-82FC09665E21}"/>
    <dgm:cxn modelId="{7E3374EE-80D7-42AF-9274-CEE15890D837}" srcId="{83643267-F13D-4F29-8172-AF787ECAAC1F}" destId="{2DEB355E-53F9-4D16-BEBC-47D382BC2057}" srcOrd="2" destOrd="0" parTransId="{3002CD2D-BAE2-4577-929C-6B9B29A069B2}" sibTransId="{C755AF43-45B5-49AC-AA50-5430B5409598}"/>
    <dgm:cxn modelId="{0D56578C-4A55-4A2F-9DB3-0C5E604AA890}" srcId="{83643267-F13D-4F29-8172-AF787ECAAC1F}" destId="{C582392F-5119-41F7-9C92-1198D32A9554}" srcOrd="3" destOrd="0" parTransId="{545D114F-D869-4559-A82B-0DE361718818}" sibTransId="{EBACABFF-9D31-46B8-ACB3-7AA02BA6B162}"/>
    <dgm:cxn modelId="{78C5CD4F-161D-4D65-82E1-468CEED4AA8E}" type="presOf" srcId="{83643267-F13D-4F29-8172-AF787ECAAC1F}" destId="{7E87C800-3153-46E7-B535-F1E5681E09DD}" srcOrd="0" destOrd="0" presId="urn:microsoft.com/office/officeart/2009/3/layout/IncreasingArrowsProcess"/>
    <dgm:cxn modelId="{FBE98580-EB62-41A8-95B8-927CB70494A2}" type="presParOf" srcId="{7E87C800-3153-46E7-B535-F1E5681E09DD}" destId="{FEC6DEBB-6B73-49B7-B797-4CB072C51D85}" srcOrd="0" destOrd="0" presId="urn:microsoft.com/office/officeart/2009/3/layout/IncreasingArrowsProcess"/>
    <dgm:cxn modelId="{C662EE29-8FEF-40FE-BF97-DEA2C519BC02}" type="presOf" srcId="{33044931-30DB-4AC8-AFDE-E4AAF7829124}" destId="{FEC6DEBB-6B73-49B7-B797-4CB072C51D85}" srcOrd="0" destOrd="0" presId="urn:microsoft.com/office/officeart/2009/3/layout/IncreasingArrowsProcess"/>
    <dgm:cxn modelId="{7F3132CB-F241-4304-ACA3-A7B5B43B7F66}" type="presParOf" srcId="{7E87C800-3153-46E7-B535-F1E5681E09DD}" destId="{D77485FD-EF66-42CA-A4C6-9282E0704093}" srcOrd="1" destOrd="0" presId="urn:microsoft.com/office/officeart/2009/3/layout/IncreasingArrowsProcess"/>
    <dgm:cxn modelId="{860D060C-F8FA-47D2-9691-EB23536055A6}" type="presOf" srcId="{47C9ABA4-6AAB-4C67-8475-7B6BEC92D29E}" destId="{D77485FD-EF66-42CA-A4C6-9282E0704093}" srcOrd="0" destOrd="0" presId="urn:microsoft.com/office/officeart/2009/3/layout/IncreasingArrowsProcess"/>
    <dgm:cxn modelId="{92605486-1060-4F69-8A31-7B987C995DDE}" type="presParOf" srcId="{7E87C800-3153-46E7-B535-F1E5681E09DD}" destId="{B8AB6238-093D-4726-82E8-8DE656ABAA94}" srcOrd="2" destOrd="0" presId="urn:microsoft.com/office/officeart/2009/3/layout/IncreasingArrowsProcess"/>
    <dgm:cxn modelId="{8C29E440-EC58-4D02-A764-61451B8AC5F7}" type="presOf" srcId="{2DEB355E-53F9-4D16-BEBC-47D382BC2057}" destId="{B8AB6238-093D-4726-82E8-8DE656ABAA94}" srcOrd="0" destOrd="0" presId="urn:microsoft.com/office/officeart/2009/3/layout/IncreasingArrowsProcess"/>
    <dgm:cxn modelId="{25A0E12B-8186-4C4C-A2AF-795DB806A1E2}" type="presParOf" srcId="{7E87C800-3153-46E7-B535-F1E5681E09DD}" destId="{8B26388B-85AD-45E8-ADD8-33B356A04FBE}" srcOrd="3" destOrd="0" presId="urn:microsoft.com/office/officeart/2009/3/layout/IncreasingArrowsProcess"/>
    <dgm:cxn modelId="{89DDF39E-C698-4D06-901A-9C7CBE0AE4E6}" type="presOf" srcId="{C582392F-5119-41F7-9C92-1198D32A9554}" destId="{8B26388B-85AD-45E8-ADD8-33B356A04FBE}" srcOrd="0"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6" name=""/>
      <dsp:cNvGrpSpPr/>
    </dsp:nvGrpSpPr>
    <dsp:grpSpPr/>
    <dsp:sp modelId="{AF3A7A5B-EA93-E547-AE68-BFCAD0096D77}">
      <dsp:nvSpPr>
        <dsp:cNvPr id="7" name=""/>
        <dsp:cNvSpPr/>
      </dsp:nvSpPr>
      <dsp:spPr>
        <a:xfrm>
          <a:off x="0" y="0"/>
          <a:ext cx="9080655" cy="106108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u="none" kern="1200">
              <a:latin typeface="+mn-lt"/>
              <a:cs typeface="Arial" panose="020b0604020202020204" pitchFamily="34" charset="0"/>
            </a:rPr>
            <a:t>Executive Orders 13859 and 13960</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Maintaining American Leadership in Artificial Intelligence</a:t>
          </a:r>
        </a:p>
        <a:p>
          <a:pPr marL="114300" lvl="1" indent="-114300" algn="l" defTabSz="577850">
            <a:lnSpc>
              <a:spcPct val="90000"/>
            </a:lnSpc>
            <a:spcBef>
              <a:spcPct val="0"/>
            </a:spcBef>
            <a:spcAft>
              <a:spcPct val="15000"/>
            </a:spcAft>
            <a:buChar char="•"/>
          </a:pPr>
          <a:r>
            <a:rPr lang="en-US" sz="1300" b="0" i="0" u="none" kern="1200">
              <a:latin typeface="+mn-lt"/>
              <a:cs typeface="Arial" panose="020b0604020202020204" pitchFamily="34" charset="0"/>
            </a:rPr>
            <a:t>Promoting the Use of Trustworthy Artificial Intelligence in the Federal Government</a:t>
          </a:r>
          <a:endParaRPr lang="en-US" sz="1300" b="0" kern="1200">
            <a:latin typeface="+mn-lt"/>
            <a:cs typeface="Arial" panose="020b0604020202020204" pitchFamily="34" charset="0"/>
          </a:endParaRPr>
        </a:p>
      </dsp:txBody>
      <dsp:txXfrm>
        <a:off x="1922239" y="0"/>
        <a:ext cx="7158415" cy="1061085"/>
      </dsp:txXfrm>
    </dsp:sp>
    <dsp:sp modelId="{699F958D-9A61-E84D-85B2-A48347C1741E}">
      <dsp:nvSpPr>
        <dsp:cNvPr id="8" name=""/>
        <dsp:cNvSpPr/>
      </dsp:nvSpPr>
      <dsp:spPr>
        <a:xfrm>
          <a:off x="106108" y="106108"/>
          <a:ext cx="1816131" cy="848868"/>
        </a:xfrm>
        <a:prstGeom prst="roundRect">
          <a:avLst>
            <a:gd name="adj" fmla="val 10000"/>
          </a:avLst>
        </a:prstGeom>
        <a:blipFill>
          <a:blip r:embed="rId1">
            <a:extLst>
              <a:ext uri="{28A0092B-C50C-407E-A947-70E740481C1C}">
                <a14:useLocalDpi xmlns:a14="http://schemas.microsoft.com/office/drawing/2010/main" val="0"/>
              </a:ext>
            </a:extLst>
          </a:blip>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3618AE75-D89C-7841-BA8F-5D984905AB39}">
      <dsp:nvSpPr>
        <dsp:cNvPr id="9" name=""/>
        <dsp:cNvSpPr/>
      </dsp:nvSpPr>
      <dsp:spPr>
        <a:xfrm>
          <a:off x="0" y="1167193"/>
          <a:ext cx="9080655" cy="1061085"/>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Strategies </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National AI R&amp;D Strategy (2019)</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VA AI Strategy, VA/DOD Strategies</a:t>
          </a:r>
        </a:p>
      </dsp:txBody>
      <dsp:txXfrm>
        <a:off x="1922239" y="1167193"/>
        <a:ext cx="7158415" cy="1061085"/>
      </dsp:txXfrm>
    </dsp:sp>
    <dsp:sp modelId="{CADF6D8D-3278-364F-89B4-0FA78E153E2C}">
      <dsp:nvSpPr>
        <dsp:cNvPr id="10" name=""/>
        <dsp:cNvSpPr/>
      </dsp:nvSpPr>
      <dsp:spPr>
        <a:xfrm>
          <a:off x="106108" y="1273302"/>
          <a:ext cx="1816131" cy="848868"/>
        </a:xfrm>
        <a:prstGeom prst="roundRect">
          <a:avLst>
            <a:gd name="adj" fmla="val 10000"/>
          </a:avLst>
        </a:prstGeom>
        <a:blipFill dpi="0" rotWithShape="1">
          <a:blip r:embed="rId2">
            <a:extLst>
              <a:ext uri="{28A0092B-C50C-407E-A947-70E740481C1C}">
                <a14:useLocalDpi xmlns:a14="http://schemas.microsoft.com/office/drawing/2010/main" val="0"/>
              </a:ext>
            </a:extLst>
          </a:blip>
          <a:stretch>
            <a:fillRect l="1000" t="-103000" r="-44000" b="-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BEC5FE4E-B571-2943-8E1D-4640C7AA0D4A}">
      <dsp:nvSpPr>
        <dsp:cNvPr id="11" name=""/>
        <dsp:cNvSpPr/>
      </dsp:nvSpPr>
      <dsp:spPr>
        <a:xfrm>
          <a:off x="0" y="2334387"/>
          <a:ext cx="9080655" cy="106108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2021 National Defense Authorization Act (NDAA) </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NDAA Fiscal Year 2021 called for a National AI Initiative to coordinate AI research and policy across the federal government.</a:t>
          </a:r>
        </a:p>
      </dsp:txBody>
      <dsp:txXfrm>
        <a:off x="1922239" y="2334387"/>
        <a:ext cx="7158415" cy="1061085"/>
      </dsp:txXfrm>
    </dsp:sp>
    <dsp:sp modelId="{41ECAB71-8731-794A-94A4-9167A599D4B5}">
      <dsp:nvSpPr>
        <dsp:cNvPr id="12" name=""/>
        <dsp:cNvSpPr/>
      </dsp:nvSpPr>
      <dsp:spPr>
        <a:xfrm>
          <a:off x="106108" y="2440495"/>
          <a:ext cx="1816131" cy="848868"/>
        </a:xfrm>
        <a:prstGeom prst="roundRect">
          <a:avLst>
            <a:gd name="adj" fmla="val 10000"/>
          </a:avLst>
        </a:prstGeom>
        <a:blipFill>
          <a:blip r:embed="rId3">
            <a:extLst>
              <a:ext uri="{28A0092B-C50C-407E-A947-70E740481C1C}">
                <a14:useLocalDpi xmlns:a14="http://schemas.microsoft.com/office/drawing/2010/main" val="0"/>
              </a:ext>
            </a:extLst>
          </a:blip>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E0E7B7A7-E712-4C85-A661-5D7956ACD9F0}">
      <dsp:nvSpPr>
        <dsp:cNvPr id="13" name=""/>
        <dsp:cNvSpPr/>
      </dsp:nvSpPr>
      <dsp:spPr>
        <a:xfrm>
          <a:off x="0" y="3501580"/>
          <a:ext cx="9080655" cy="106108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AI Bill of Rights</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Released in October 2022, the AI Bill of Rights presents five pillars to guide the design, development and deployment of AI and automated systems so they protect the rights of the American public.</a:t>
          </a:r>
        </a:p>
      </dsp:txBody>
      <dsp:txXfrm>
        <a:off x="1922239" y="3501580"/>
        <a:ext cx="7158415" cy="1061085"/>
      </dsp:txXfrm>
    </dsp:sp>
    <dsp:sp modelId="{855E45DC-AD37-4EEC-A356-6C4553605E5D}">
      <dsp:nvSpPr>
        <dsp:cNvPr id="14" name=""/>
        <dsp:cNvSpPr/>
      </dsp:nvSpPr>
      <dsp:spPr>
        <a:xfrm>
          <a:off x="106108" y="3607689"/>
          <a:ext cx="1816131" cy="848868"/>
        </a:xfrm>
        <a:prstGeom prst="roundRect">
          <a:avLst>
            <a:gd name="adj" fmla="val 10000"/>
          </a:avLst>
        </a:prstGeom>
        <a:blipFill>
          <a:blip r:embed="rId4">
            <a:extLst>
              <a:ext uri="{28A0092B-C50C-407E-A947-70E740481C1C}">
                <a14:useLocalDpi xmlns:a14="http://schemas.microsoft.com/office/drawing/2010/main" val="0"/>
              </a:ext>
            </a:extLst>
          </a:blip>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28675" name=""/>
      <dsp:cNvGrpSpPr/>
    </dsp:nvGrpSpPr>
    <dsp:grpSpPr/>
    <dsp:sp modelId="{FEC6DEBB-6B73-49B7-B797-4CB072C51D85}">
      <dsp:nvSpPr>
        <dsp:cNvPr id="28676" name=""/>
        <dsp:cNvSpPr/>
      </dsp:nvSpPr>
      <dsp:spPr>
        <a:xfrm>
          <a:off x="984374" y="0"/>
          <a:ext cx="10223250" cy="148839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36283" numCol="1" spcCol="1270" anchor="ctr" anchorCtr="0">
          <a:noAutofit/>
        </a:bodyPr>
        <a:lstStyle/>
        <a:p>
          <a:pPr marL="0" lvl="0" indent="0" algn="l" defTabSz="933450">
            <a:lnSpc>
              <a:spcPct val="90000"/>
            </a:lnSpc>
            <a:spcBef>
              <a:spcPct val="0"/>
            </a:spcBef>
            <a:spcAft>
              <a:spcPct val="35000"/>
            </a:spcAft>
            <a:buNone/>
          </a:pPr>
          <a:r>
            <a:rPr lang="en-US" sz="2100" kern="1200"/>
            <a:t>Can we improve screening?</a:t>
          </a:r>
        </a:p>
      </dsp:txBody>
      <dsp:txXfrm>
        <a:off x="984374" y="372100"/>
        <a:ext cx="9851150" cy="744199"/>
      </dsp:txXfrm>
    </dsp:sp>
    <dsp:sp modelId="{D77485FD-EF66-42CA-A4C6-9282E0704093}">
      <dsp:nvSpPr>
        <dsp:cNvPr id="28677" name=""/>
        <dsp:cNvSpPr/>
      </dsp:nvSpPr>
      <dsp:spPr>
        <a:xfrm>
          <a:off x="3340834" y="495835"/>
          <a:ext cx="7866791" cy="148839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36283" numCol="1" spcCol="1270" anchor="ctr" anchorCtr="0">
          <a:noAutofit/>
        </a:bodyPr>
        <a:lstStyle/>
        <a:p>
          <a:pPr marL="0" lvl="0" indent="0" algn="l" defTabSz="933450">
            <a:lnSpc>
              <a:spcPct val="90000"/>
            </a:lnSpc>
            <a:spcBef>
              <a:spcPct val="0"/>
            </a:spcBef>
            <a:spcAft>
              <a:spcPct val="35000"/>
            </a:spcAft>
            <a:buNone/>
          </a:pPr>
          <a:r>
            <a:rPr lang="en-US" sz="2100" kern="1200"/>
            <a:t>Can we improve diagnosis?</a:t>
          </a:r>
        </a:p>
      </dsp:txBody>
      <dsp:txXfrm>
        <a:off x="3340834" y="867934"/>
        <a:ext cx="7494691" cy="744199"/>
      </dsp:txXfrm>
    </dsp:sp>
    <dsp:sp modelId="{B8AB6238-093D-4726-82E8-8DE656ABAA94}">
      <dsp:nvSpPr>
        <dsp:cNvPr id="28678" name=""/>
        <dsp:cNvSpPr/>
      </dsp:nvSpPr>
      <dsp:spPr>
        <a:xfrm>
          <a:off x="5697293" y="991967"/>
          <a:ext cx="5510331" cy="148839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36283" numCol="1" spcCol="1270" anchor="ctr" anchorCtr="0">
          <a:noAutofit/>
        </a:bodyPr>
        <a:lstStyle/>
        <a:p>
          <a:pPr marL="0" lvl="0" indent="0" algn="l" defTabSz="933450">
            <a:lnSpc>
              <a:spcPct val="90000"/>
            </a:lnSpc>
            <a:spcBef>
              <a:spcPct val="0"/>
            </a:spcBef>
            <a:spcAft>
              <a:spcPct val="35000"/>
            </a:spcAft>
            <a:buNone/>
          </a:pPr>
          <a:r>
            <a:rPr lang="en-US" sz="2100" kern="1200"/>
            <a:t>Can we improve treatment?</a:t>
          </a:r>
        </a:p>
      </dsp:txBody>
      <dsp:txXfrm>
        <a:off x="5697293" y="1364066"/>
        <a:ext cx="5138231" cy="744199"/>
      </dsp:txXfrm>
    </dsp:sp>
    <dsp:sp modelId="{8B26388B-85AD-45E8-ADD8-33B356A04FBE}">
      <dsp:nvSpPr>
        <dsp:cNvPr id="28679" name=""/>
        <dsp:cNvSpPr/>
      </dsp:nvSpPr>
      <dsp:spPr>
        <a:xfrm>
          <a:off x="8053752" y="1487802"/>
          <a:ext cx="3153872" cy="148839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36283" numCol="1" spcCol="1270" anchor="ctr" anchorCtr="0">
          <a:noAutofit/>
        </a:bodyPr>
        <a:lstStyle/>
        <a:p>
          <a:pPr marL="0" lvl="0" indent="0" algn="l" defTabSz="933450">
            <a:lnSpc>
              <a:spcPct val="90000"/>
            </a:lnSpc>
            <a:spcBef>
              <a:spcPct val="0"/>
            </a:spcBef>
            <a:spcAft>
              <a:spcPct val="35000"/>
            </a:spcAft>
            <a:buNone/>
          </a:pPr>
          <a:r>
            <a:rPr lang="en-US" sz="2100" kern="1200"/>
            <a:t>How do we follow up?</a:t>
          </a:r>
        </a:p>
      </dsp:txBody>
      <dsp:txXfrm>
        <a:off x="8053752" y="1859901"/>
        <a:ext cx="2781772" cy="74419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dgm="http://schemas.openxmlformats.org/drawingml/2006/diagram"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type="roundRect" r:blip="">
            <dgm:adjLst>
              <dgm:adj idx="1" val="0.1"/>
            </dgm:adjLst>
          </dgm:shape>
          <dgm:presOf axis="desOrSelf" ptType="node"/>
          <dgm:constrLst/>
          <dgm:ruleLst/>
        </dgm:layoutNode>
        <dgm:layoutNode name="img" styleLbl="fgImgPlace1">
          <dgm:alg type="sp"/>
          <dgm:shape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dgm:forEach name="Name4" axis="followSib" ptType="sibTrans" cnt="1">
        <dgm:layoutNode name="spacer">
          <dgm:alg type="sp"/>
          <dgm:shape r:blip="">
            <dgm:adjLst/>
          </dgm:shape>
          <dgm:presOf axis="self"/>
          <dgm:constrLst/>
          <dgm:ruleLst/>
        </dgm:layoutNode>
      </dgm:forEach>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dgm="http://schemas.openxmlformats.org/drawingml/2006/diagram"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86"/>
      </dgm:choos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0333CFF0-AD74-E1E4-537D-B7B5F01D5B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C12BAC-3181-0ABB-B380-DE41CA3C90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D71D59-580F-42DB-AC1A-286CC305C42C}" type="datetimeFigureOut">
              <a:rPr lang="en-US" smtClean="0"/>
              <a:t>2/24/2023</a:t>
            </a:fld>
            <a:endParaRPr lang="en-US"/>
          </a:p>
        </p:txBody>
      </p:sp>
      <p:sp>
        <p:nvSpPr>
          <p:cNvPr id="4" name="Footer Placeholder 3">
            <a:extLst>
              <a:ext uri="{FF2B5EF4-FFF2-40B4-BE49-F238E27FC236}">
                <a16:creationId xmlns:a16="http://schemas.microsoft.com/office/drawing/2014/main" id="{C9DF3189-CFC9-7135-3C0B-DC2ADE962D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3C5692-179D-6735-28C3-A7A0ECB48C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DD003-B0AF-43D6-8B06-6E2FBB172499}" type="slidenum">
              <a:rPr lang="en-US" smtClean="0"/>
              <a:t>‹#›</a:t>
            </a:fld>
            <a:endParaRPr lang="en-US"/>
          </a:p>
        </p:txBody>
      </p:sp>
    </p:spTree>
    <p:extLst>
      <p:ext uri="{BB962C8B-B14F-4D97-AF65-F5344CB8AC3E}">
        <p14:creationId xmlns:p14="http://schemas.microsoft.com/office/powerpoint/2010/main" val="3040433557"/>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41903-E3E2-4441-8BB3-C461B0225FEE}"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CD5EF-C971-419F-AD43-E0687695BF21}" type="slidenum">
              <a:rPr lang="en-US" smtClean="0"/>
              <a:t>‹#›</a:t>
            </a:fld>
            <a:endParaRPr lang="en-US"/>
          </a:p>
        </p:txBody>
      </p:sp>
    </p:spTree>
    <p:extLst>
      <p:ext uri="{BB962C8B-B14F-4D97-AF65-F5344CB8AC3E}">
        <p14:creationId xmlns:p14="http://schemas.microsoft.com/office/powerpoint/2010/main" val="778066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tags" Target="../tags/tag13.xml" /><Relationship Id="rId6" Type="http://schemas.openxmlformats.org/officeDocument/2006/relationships/tags" Target="../tags/tag14.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tags" Target="../tags/tag21.xml" /><Relationship Id="rId6" Type="http://schemas.openxmlformats.org/officeDocument/2006/relationships/tags" Target="../tags/tag22.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 Id="rId3" Type="http://schemas.openxmlformats.org/officeDocument/2006/relationships/tags" Target="../tags/tag40.xml" /><Relationship Id="rId4" Type="http://schemas.openxmlformats.org/officeDocument/2006/relationships/tags" Target="../tags/tag41.xml" /><Relationship Id="rId5" Type="http://schemas.openxmlformats.org/officeDocument/2006/relationships/tags" Target="../tags/tag42.xml" /><Relationship Id="rId6" Type="http://schemas.openxmlformats.org/officeDocument/2006/relationships/tags" Target="../tags/tag43.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 Id="rId3" Type="http://schemas.openxmlformats.org/officeDocument/2006/relationships/tags" Target="../tags/tag48.xml" /><Relationship Id="rId4" Type="http://schemas.openxmlformats.org/officeDocument/2006/relationships/tags" Target="../tags/tag49.xml" /><Relationship Id="rId5" Type="http://schemas.openxmlformats.org/officeDocument/2006/relationships/tags" Target="../tags/tag50.xml" /><Relationship Id="rId6" Type="http://schemas.openxmlformats.org/officeDocument/2006/relationships/tags" Target="../tags/tag5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tags" Target="../tags/tag57.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tags" Target="../tags/tag64.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 Id="rId3" Type="http://schemas.openxmlformats.org/officeDocument/2006/relationships/tags" Target="../tags/tag95.xml"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tags" Target="../tags/tag109.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 Id="rId3" Type="http://schemas.openxmlformats.org/officeDocument/2006/relationships/tags" Target="../tags/tag113.xml" /><Relationship Id="rId4" Type="http://schemas.openxmlformats.org/officeDocument/2006/relationships/tags" Target="../tags/tag114.xml" /><Relationship Id="rId5" Type="http://schemas.openxmlformats.org/officeDocument/2006/relationships/tags" Target="../tags/tag115.xml" /><Relationship Id="rId6" Type="http://schemas.openxmlformats.org/officeDocument/2006/relationships/tags" Target="../tags/tag116.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tags" Target="../tags/tag123.xml" /><Relationship Id="rId6" Type="http://schemas.openxmlformats.org/officeDocument/2006/relationships/tags" Target="../tags/tag124.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 Id="rId3" Type="http://schemas.openxmlformats.org/officeDocument/2006/relationships/tags" Target="../tags/tag128.xml" /><Relationship Id="rId4" Type="http://schemas.openxmlformats.org/officeDocument/2006/relationships/tags" Target="../tags/tag129.xml" /><Relationship Id="rId5" Type="http://schemas.openxmlformats.org/officeDocument/2006/relationships/tags" Target="../tags/tag130.xml" /><Relationship Id="rId6" Type="http://schemas.openxmlformats.org/officeDocument/2006/relationships/tags" Target="../tags/tag13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 Id="rId3" Type="http://schemas.openxmlformats.org/officeDocument/2006/relationships/tags" Target="../tags/tag134.xml" /><Relationship Id="rId4" Type="http://schemas.openxmlformats.org/officeDocument/2006/relationships/tags" Target="../tags/tag135.xml" /><Relationship Id="rId5" Type="http://schemas.openxmlformats.org/officeDocument/2006/relationships/tags" Target="../tags/tag136.xml" /><Relationship Id="rId6" Type="http://schemas.openxmlformats.org/officeDocument/2006/relationships/tags" Target="../tags/tag137.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a:t>
            </a:fld>
            <a:endParaRPr lang="en-US"/>
          </a:p>
        </p:txBody>
      </p:sp>
    </p:spTree>
    <p:extLst>
      <p:ext uri="{BB962C8B-B14F-4D97-AF65-F5344CB8AC3E}">
        <p14:creationId xmlns:p14="http://schemas.microsoft.com/office/powerpoint/2010/main" val="591726282"/>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10</a:t>
            </a:fld>
            <a:endParaRPr lang="en-US"/>
          </a:p>
        </p:txBody>
      </p:sp>
    </p:spTree>
    <p:extLst>
      <p:ext uri="{BB962C8B-B14F-4D97-AF65-F5344CB8AC3E}">
        <p14:creationId xmlns:p14="http://schemas.microsoft.com/office/powerpoint/2010/main" val="442952946"/>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11</a:t>
            </a:fld>
            <a:endParaRPr lang="en-US"/>
          </a:p>
        </p:txBody>
      </p:sp>
    </p:spTree>
    <p:extLst>
      <p:ext uri="{BB962C8B-B14F-4D97-AF65-F5344CB8AC3E}">
        <p14:creationId xmlns:p14="http://schemas.microsoft.com/office/powerpoint/2010/main" val="2527751033"/>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12</a:t>
            </a:fld>
            <a:endParaRPr lang="en-US"/>
          </a:p>
        </p:txBody>
      </p:sp>
    </p:spTree>
    <p:extLst>
      <p:ext uri="{BB962C8B-B14F-4D97-AF65-F5344CB8AC3E}">
        <p14:creationId xmlns:p14="http://schemas.microsoft.com/office/powerpoint/2010/main" val="4207699192"/>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13</a:t>
            </a:fld>
            <a:endParaRPr lang="en-US"/>
          </a:p>
        </p:txBody>
      </p:sp>
    </p:spTree>
    <p:extLst>
      <p:ext uri="{BB962C8B-B14F-4D97-AF65-F5344CB8AC3E}">
        <p14:creationId xmlns:p14="http://schemas.microsoft.com/office/powerpoint/2010/main" val="1380170884"/>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14</a:t>
            </a:fld>
            <a:endParaRPr lang="en-US"/>
          </a:p>
        </p:txBody>
      </p:sp>
    </p:spTree>
    <p:extLst>
      <p:ext uri="{BB962C8B-B14F-4D97-AF65-F5344CB8AC3E}">
        <p14:creationId xmlns:p14="http://schemas.microsoft.com/office/powerpoint/2010/main" val="2898171161"/>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15</a:t>
            </a:fld>
            <a:endParaRPr lang="en-US"/>
          </a:p>
        </p:txBody>
      </p:sp>
    </p:spTree>
    <p:extLst>
      <p:ext uri="{BB962C8B-B14F-4D97-AF65-F5344CB8AC3E}">
        <p14:creationId xmlns:p14="http://schemas.microsoft.com/office/powerpoint/2010/main" val="3150587060"/>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16</a:t>
            </a:fld>
            <a:endParaRPr lang="en-US"/>
          </a:p>
        </p:txBody>
      </p:sp>
    </p:spTree>
    <p:extLst>
      <p:ext uri="{BB962C8B-B14F-4D97-AF65-F5344CB8AC3E}">
        <p14:creationId xmlns:p14="http://schemas.microsoft.com/office/powerpoint/2010/main" val="1459175891"/>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17</a:t>
            </a:fld>
            <a:endParaRPr lang="en-US"/>
          </a:p>
        </p:txBody>
      </p:sp>
    </p:spTree>
    <p:extLst>
      <p:ext uri="{BB962C8B-B14F-4D97-AF65-F5344CB8AC3E}">
        <p14:creationId xmlns:p14="http://schemas.microsoft.com/office/powerpoint/2010/main" val="3616317621"/>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18</a:t>
            </a:fld>
            <a:endParaRPr lang="en-US"/>
          </a:p>
        </p:txBody>
      </p:sp>
    </p:spTree>
    <p:extLst>
      <p:ext uri="{BB962C8B-B14F-4D97-AF65-F5344CB8AC3E}">
        <p14:creationId xmlns:p14="http://schemas.microsoft.com/office/powerpoint/2010/main" val="4196757418"/>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19</a:t>
            </a:fld>
            <a:endParaRPr lang="en-US"/>
          </a:p>
        </p:txBody>
      </p:sp>
    </p:spTree>
    <p:extLst>
      <p:ext uri="{BB962C8B-B14F-4D97-AF65-F5344CB8AC3E}">
        <p14:creationId xmlns:p14="http://schemas.microsoft.com/office/powerpoint/2010/main" val="50102021"/>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a:t>
            </a:fld>
            <a:endParaRPr lang="en-US"/>
          </a:p>
        </p:txBody>
      </p:sp>
    </p:spTree>
    <p:extLst>
      <p:ext uri="{BB962C8B-B14F-4D97-AF65-F5344CB8AC3E}">
        <p14:creationId xmlns:p14="http://schemas.microsoft.com/office/powerpoint/2010/main" val="4170783852"/>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20</a:t>
            </a:fld>
            <a:endParaRPr lang="en-US"/>
          </a:p>
        </p:txBody>
      </p:sp>
    </p:spTree>
    <p:extLst>
      <p:ext uri="{BB962C8B-B14F-4D97-AF65-F5344CB8AC3E}">
        <p14:creationId xmlns:p14="http://schemas.microsoft.com/office/powerpoint/2010/main" val="4239412062"/>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21</a:t>
            </a:fld>
            <a:endParaRPr lang="en-US"/>
          </a:p>
        </p:txBody>
      </p:sp>
    </p:spTree>
    <p:extLst>
      <p:ext uri="{BB962C8B-B14F-4D97-AF65-F5344CB8AC3E}">
        <p14:creationId xmlns:p14="http://schemas.microsoft.com/office/powerpoint/2010/main" val="1985357944"/>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22</a:t>
            </a:fld>
            <a:endParaRPr lang="en-US"/>
          </a:p>
        </p:txBody>
      </p:sp>
    </p:spTree>
    <p:extLst>
      <p:ext uri="{BB962C8B-B14F-4D97-AF65-F5344CB8AC3E}">
        <p14:creationId xmlns:p14="http://schemas.microsoft.com/office/powerpoint/2010/main" val="3650103425"/>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23</a:t>
            </a:fld>
            <a:endParaRPr lang="en-US"/>
          </a:p>
        </p:txBody>
      </p:sp>
    </p:spTree>
    <p:extLst>
      <p:ext uri="{BB962C8B-B14F-4D97-AF65-F5344CB8AC3E}">
        <p14:creationId xmlns:p14="http://schemas.microsoft.com/office/powerpoint/2010/main" val="620205811"/>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24</a:t>
            </a:fld>
            <a:endParaRPr lang="en-US"/>
          </a:p>
        </p:txBody>
      </p:sp>
    </p:spTree>
    <p:extLst>
      <p:ext uri="{BB962C8B-B14F-4D97-AF65-F5344CB8AC3E}">
        <p14:creationId xmlns:p14="http://schemas.microsoft.com/office/powerpoint/2010/main" val="1421833416"/>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25</a:t>
            </a:fld>
            <a:endParaRPr lang="en-US"/>
          </a:p>
        </p:txBody>
      </p:sp>
    </p:spTree>
    <p:extLst>
      <p:ext uri="{BB962C8B-B14F-4D97-AF65-F5344CB8AC3E}">
        <p14:creationId xmlns:p14="http://schemas.microsoft.com/office/powerpoint/2010/main" val="2775454036"/>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26</a:t>
            </a:fld>
            <a:endParaRPr lang="en-US"/>
          </a:p>
        </p:txBody>
      </p:sp>
    </p:spTree>
    <p:extLst>
      <p:ext uri="{BB962C8B-B14F-4D97-AF65-F5344CB8AC3E}">
        <p14:creationId xmlns:p14="http://schemas.microsoft.com/office/powerpoint/2010/main" val="2568699897"/>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27</a:t>
            </a:fld>
            <a:endParaRPr lang="en-US"/>
          </a:p>
        </p:txBody>
      </p:sp>
    </p:spTree>
    <p:extLst>
      <p:ext uri="{BB962C8B-B14F-4D97-AF65-F5344CB8AC3E}">
        <p14:creationId xmlns:p14="http://schemas.microsoft.com/office/powerpoint/2010/main" val="721595169"/>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28</a:t>
            </a:fld>
            <a:endParaRPr lang="en-US"/>
          </a:p>
        </p:txBody>
      </p:sp>
    </p:spTree>
    <p:extLst>
      <p:ext uri="{BB962C8B-B14F-4D97-AF65-F5344CB8AC3E}">
        <p14:creationId xmlns:p14="http://schemas.microsoft.com/office/powerpoint/2010/main" val="2980270646"/>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29</a:t>
            </a:fld>
            <a:endParaRPr lang="en-US"/>
          </a:p>
        </p:txBody>
      </p:sp>
    </p:spTree>
    <p:extLst>
      <p:ext uri="{BB962C8B-B14F-4D97-AF65-F5344CB8AC3E}">
        <p14:creationId xmlns:p14="http://schemas.microsoft.com/office/powerpoint/2010/main" val="2755317784"/>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3</a:t>
            </a:fld>
            <a:endParaRPr lang="en-US"/>
          </a:p>
        </p:txBody>
      </p:sp>
    </p:spTree>
    <p:extLst>
      <p:ext uri="{BB962C8B-B14F-4D97-AF65-F5344CB8AC3E}">
        <p14:creationId xmlns:p14="http://schemas.microsoft.com/office/powerpoint/2010/main" val="156674039"/>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30</a:t>
            </a:fld>
            <a:endParaRPr lang="en-US"/>
          </a:p>
        </p:txBody>
      </p:sp>
    </p:spTree>
    <p:extLst>
      <p:ext uri="{BB962C8B-B14F-4D97-AF65-F5344CB8AC3E}">
        <p14:creationId xmlns:p14="http://schemas.microsoft.com/office/powerpoint/2010/main" val="1847859093"/>
      </p:ext>
    </p:extLst>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31</a:t>
            </a:fld>
            <a:endParaRPr lang="en-US"/>
          </a:p>
        </p:txBody>
      </p:sp>
    </p:spTree>
    <p:extLst>
      <p:ext uri="{BB962C8B-B14F-4D97-AF65-F5344CB8AC3E}">
        <p14:creationId xmlns:p14="http://schemas.microsoft.com/office/powerpoint/2010/main" val="2719838766"/>
      </p:ext>
    </p:extLst>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32</a:t>
            </a:fld>
            <a:endParaRPr lang="en-US"/>
          </a:p>
        </p:txBody>
      </p:sp>
    </p:spTree>
    <p:extLst>
      <p:ext uri="{BB962C8B-B14F-4D97-AF65-F5344CB8AC3E}">
        <p14:creationId xmlns:p14="http://schemas.microsoft.com/office/powerpoint/2010/main" val="245307530"/>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33</a:t>
            </a:fld>
            <a:endParaRPr lang="en-US"/>
          </a:p>
        </p:txBody>
      </p:sp>
    </p:spTree>
    <p:extLst>
      <p:ext uri="{BB962C8B-B14F-4D97-AF65-F5344CB8AC3E}">
        <p14:creationId xmlns:p14="http://schemas.microsoft.com/office/powerpoint/2010/main" val="957971610"/>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34</a:t>
            </a:fld>
            <a:endParaRPr lang="en-US"/>
          </a:p>
        </p:txBody>
      </p:sp>
    </p:spTree>
    <p:extLst>
      <p:ext uri="{BB962C8B-B14F-4D97-AF65-F5344CB8AC3E}">
        <p14:creationId xmlns:p14="http://schemas.microsoft.com/office/powerpoint/2010/main" val="2412090219"/>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35</a:t>
            </a:fld>
            <a:endParaRPr lang="en-US"/>
          </a:p>
        </p:txBody>
      </p:sp>
    </p:spTree>
    <p:extLst>
      <p:ext uri="{BB962C8B-B14F-4D97-AF65-F5344CB8AC3E}">
        <p14:creationId xmlns:p14="http://schemas.microsoft.com/office/powerpoint/2010/main" val="2977039991"/>
      </p:ext>
    </p:extLst>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36</a:t>
            </a:fld>
            <a:endParaRPr lang="en-US"/>
          </a:p>
        </p:txBody>
      </p:sp>
    </p:spTree>
    <p:extLst>
      <p:ext uri="{BB962C8B-B14F-4D97-AF65-F5344CB8AC3E}">
        <p14:creationId xmlns:p14="http://schemas.microsoft.com/office/powerpoint/2010/main" val="4066493664"/>
      </p:ext>
    </p:extLst>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37</a:t>
            </a:fld>
            <a:endParaRPr lang="en-US"/>
          </a:p>
        </p:txBody>
      </p:sp>
    </p:spTree>
    <p:extLst>
      <p:ext uri="{BB962C8B-B14F-4D97-AF65-F5344CB8AC3E}">
        <p14:creationId xmlns:p14="http://schemas.microsoft.com/office/powerpoint/2010/main" val="2574697036"/>
      </p:ext>
    </p:extLst>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38</a:t>
            </a:fld>
            <a:endParaRPr lang="en-US"/>
          </a:p>
        </p:txBody>
      </p:sp>
    </p:spTree>
    <p:extLst>
      <p:ext uri="{BB962C8B-B14F-4D97-AF65-F5344CB8AC3E}">
        <p14:creationId xmlns:p14="http://schemas.microsoft.com/office/powerpoint/2010/main" val="1937688165"/>
      </p:ext>
    </p:extLst>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39</a:t>
            </a:fld>
            <a:endParaRPr lang="en-US"/>
          </a:p>
        </p:txBody>
      </p:sp>
    </p:spTree>
    <p:extLst>
      <p:ext uri="{BB962C8B-B14F-4D97-AF65-F5344CB8AC3E}">
        <p14:creationId xmlns:p14="http://schemas.microsoft.com/office/powerpoint/2010/main" val="4287391488"/>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4</a:t>
            </a:fld>
            <a:endParaRPr lang="en-US"/>
          </a:p>
        </p:txBody>
      </p:sp>
    </p:spTree>
    <p:extLst>
      <p:ext uri="{BB962C8B-B14F-4D97-AF65-F5344CB8AC3E}">
        <p14:creationId xmlns:p14="http://schemas.microsoft.com/office/powerpoint/2010/main" val="3255215041"/>
      </p:ext>
    </p:extLst>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40</a:t>
            </a:fld>
            <a:endParaRPr lang="en-US"/>
          </a:p>
        </p:txBody>
      </p:sp>
    </p:spTree>
    <p:extLst>
      <p:ext uri="{BB962C8B-B14F-4D97-AF65-F5344CB8AC3E}">
        <p14:creationId xmlns:p14="http://schemas.microsoft.com/office/powerpoint/2010/main" val="81402211"/>
      </p:ext>
    </p:extLst>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41</a:t>
            </a:fld>
            <a:endParaRPr lang="en-US"/>
          </a:p>
        </p:txBody>
      </p:sp>
    </p:spTree>
    <p:extLst>
      <p:ext uri="{BB962C8B-B14F-4D97-AF65-F5344CB8AC3E}">
        <p14:creationId xmlns:p14="http://schemas.microsoft.com/office/powerpoint/2010/main" val="3233890701"/>
      </p:ext>
    </p:extLst>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42</a:t>
            </a:fld>
            <a:endParaRPr lang="en-US"/>
          </a:p>
        </p:txBody>
      </p:sp>
    </p:spTree>
    <p:extLst>
      <p:ext uri="{BB962C8B-B14F-4D97-AF65-F5344CB8AC3E}">
        <p14:creationId xmlns:p14="http://schemas.microsoft.com/office/powerpoint/2010/main" val="937483295"/>
      </p:ext>
    </p:extLst>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43</a:t>
            </a:fld>
            <a:endParaRPr lang="en-US"/>
          </a:p>
        </p:txBody>
      </p:sp>
    </p:spTree>
    <p:extLst>
      <p:ext uri="{BB962C8B-B14F-4D97-AF65-F5344CB8AC3E}">
        <p14:creationId xmlns:p14="http://schemas.microsoft.com/office/powerpoint/2010/main" val="1187707455"/>
      </p:ext>
    </p:extLst>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44</a:t>
            </a:fld>
            <a:endParaRPr lang="en-US"/>
          </a:p>
        </p:txBody>
      </p:sp>
    </p:spTree>
    <p:extLst>
      <p:ext uri="{BB962C8B-B14F-4D97-AF65-F5344CB8AC3E}">
        <p14:creationId xmlns:p14="http://schemas.microsoft.com/office/powerpoint/2010/main" val="1303793822"/>
      </p:ext>
    </p:extLst>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45</a:t>
            </a:fld>
            <a:endParaRPr lang="en-US"/>
          </a:p>
        </p:txBody>
      </p:sp>
    </p:spTree>
    <p:extLst>
      <p:ext uri="{BB962C8B-B14F-4D97-AF65-F5344CB8AC3E}">
        <p14:creationId xmlns:p14="http://schemas.microsoft.com/office/powerpoint/2010/main" val="13387709"/>
      </p:ext>
    </p:extLst>
  </p:cSld>
  <p:clrMapOvr>
    <a:masterClrMapping/>
  </p:clrMapOvr>
</p:notes>
</file>

<file path=ppt/notesSlides/notesSlide4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EA4CD5EF-C971-419F-AD43-E0687695BF21}" type="slidenum">
              <a:rPr lang="en-US" smtClean="0"/>
              <a:t>46</a:t>
            </a:fld>
            <a:endParaRPr lang="en-US"/>
          </a:p>
        </p:txBody>
      </p:sp>
    </p:spTree>
    <p:extLst>
      <p:ext uri="{BB962C8B-B14F-4D97-AF65-F5344CB8AC3E}">
        <p14:creationId xmlns:p14="http://schemas.microsoft.com/office/powerpoint/2010/main" val="4201844140"/>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5</a:t>
            </a:fld>
            <a:endParaRPr lang="en-US"/>
          </a:p>
        </p:txBody>
      </p:sp>
    </p:spTree>
    <p:extLst>
      <p:ext uri="{BB962C8B-B14F-4D97-AF65-F5344CB8AC3E}">
        <p14:creationId xmlns:p14="http://schemas.microsoft.com/office/powerpoint/2010/main" val="3302371714"/>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6</a:t>
            </a:fld>
            <a:endParaRPr lang="en-US"/>
          </a:p>
        </p:txBody>
      </p:sp>
    </p:spTree>
    <p:extLst>
      <p:ext uri="{BB962C8B-B14F-4D97-AF65-F5344CB8AC3E}">
        <p14:creationId xmlns:p14="http://schemas.microsoft.com/office/powerpoint/2010/main" val="1340681491"/>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7</a:t>
            </a:fld>
            <a:endParaRPr lang="en-US"/>
          </a:p>
        </p:txBody>
      </p:sp>
    </p:spTree>
    <p:extLst>
      <p:ext uri="{BB962C8B-B14F-4D97-AF65-F5344CB8AC3E}">
        <p14:creationId xmlns:p14="http://schemas.microsoft.com/office/powerpoint/2010/main" val="1936717539"/>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8</a:t>
            </a:fld>
            <a:endParaRPr lang="en-US"/>
          </a:p>
        </p:txBody>
      </p:sp>
    </p:spTree>
    <p:extLst>
      <p:ext uri="{BB962C8B-B14F-4D97-AF65-F5344CB8AC3E}">
        <p14:creationId xmlns:p14="http://schemas.microsoft.com/office/powerpoint/2010/main" val="2307351252"/>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CD5EF-C971-419F-AD43-E0687695BF21}" type="slidenum">
              <a:rPr lang="en-US" smtClean="0"/>
              <a:t>9</a:t>
            </a:fld>
            <a:endParaRPr lang="en-US"/>
          </a:p>
        </p:txBody>
      </p:sp>
    </p:spTree>
    <p:extLst>
      <p:ext uri="{BB962C8B-B14F-4D97-AF65-F5344CB8AC3E}">
        <p14:creationId xmlns:p14="http://schemas.microsoft.com/office/powerpoint/2010/main" val="109626327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4.png" /><Relationship Id="rId4" Type="http://schemas.openxmlformats.org/officeDocument/2006/relationships/image" Target="../media/image3.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4.png" /><Relationship Id="rId4"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bg>
      <p:bgPr>
        <a:solidFill>
          <a:srgbClr val="002F56"/>
        </a:solidFill>
        <a:effectLst/>
      </p:bgPr>
    </p:bg>
    <p:spTree>
      <p:nvGrpSpPr>
        <p:cNvPr id="1" name=""/>
        <p:cNvGrpSpPr/>
        <p:nvPr/>
      </p:nvGrpSpPr>
      <p:grpSpPr>
        <a:xfrm>
          <a:off x="0" y="0"/>
          <a:ext cx="0" cy="0"/>
        </a:xfrm>
      </p:grpSpPr>
      <p:pic>
        <p:nvPicPr>
          <p:cNvPr id="16" name="Picture 15">
            <a:extLst>
              <a:ext uri="{FF2B5EF4-FFF2-40B4-BE49-F238E27FC236}">
                <a16:creationId xmlns:a16="http://schemas.microsoft.com/office/drawing/2014/main" id="{0A9D4F31-87FC-C347-91DE-C4B7E68FC11C}"/>
              </a:ext>
            </a:extLst>
          </p:cNvPr>
          <p:cNvPicPr>
            <a:picLocks noChangeAspect="1"/>
          </p:cNvPicPr>
          <p:nvPr userDrawn="1"/>
        </p:nvPicPr>
        <p:blipFill>
          <a:blip r:embed="rId1">
            <a:alphaModFix amt="17000"/>
            <a:extLst>
              <a:ext uri="{28A0092B-C50C-407E-A947-70E740481C1C}">
                <a14:useLocalDpi xmlns:a14="http://schemas.microsoft.com/office/drawing/2010/main"/>
              </a:ext>
            </a:extLst>
          </a:blip>
          <a:srcRect t="33903" b="4214"/>
          <a:stretch>
            <a:fillRect/>
          </a:stretch>
        </p:blipFill>
        <p:spPr>
          <a:xfrm>
            <a:off x="0" y="1989761"/>
            <a:ext cx="12192000" cy="4289763"/>
          </a:xfrm>
          <a:prstGeom prst="rect">
            <a:avLst/>
          </a:prstGeom>
        </p:spPr>
      </p:pic>
      <p:pic>
        <p:nvPicPr>
          <p:cNvPr id="13" name="Picture 12">
            <a:extLst>
              <a:ext uri="{FF2B5EF4-FFF2-40B4-BE49-F238E27FC236}">
                <a16:creationId xmlns:a16="http://schemas.microsoft.com/office/drawing/2014/main" id="{D49A4021-3D43-B94B-AEFA-A3B6FE94C1A3}"/>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2214" y="3470891"/>
            <a:ext cx="12192000" cy="2675140"/>
          </a:xfrm>
          <a:prstGeom prst="rect">
            <a:avLst/>
          </a:prstGeom>
        </p:spPr>
      </p:pic>
      <p:pic>
        <p:nvPicPr>
          <p:cNvPr id="6" name="Picture 5">
            <a:extLst>
              <a:ext uri="{FF2B5EF4-FFF2-40B4-BE49-F238E27FC236}">
                <a16:creationId xmlns:a16="http://schemas.microsoft.com/office/drawing/2014/main" id="{3DCF8BCC-BFA1-F642-84C1-3DEA215A8FE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a:ext>
            </a:extLst>
          </a:blip>
          <a:stretch>
            <a:fillRect/>
          </a:stretch>
        </p:blipFill>
        <p:spPr>
          <a:xfrm>
            <a:off x="416720" y="1408662"/>
            <a:ext cx="1850690" cy="1845013"/>
          </a:xfrm>
          <a:prstGeom prst="rect">
            <a:avLst/>
          </a:prstGeom>
        </p:spPr>
      </p:pic>
      <p:pic>
        <p:nvPicPr>
          <p:cNvPr id="8" name="Picture 2">
            <a:extLst>
              <a:ext uri="{FF2B5EF4-FFF2-40B4-BE49-F238E27FC236}">
                <a16:creationId xmlns:a16="http://schemas.microsoft.com/office/drawing/2014/main" id="{4EA5574D-B6EB-E740-8A91-12831F4C7E47}"/>
              </a:ext>
            </a:extLst>
          </p:cNvPr>
          <p:cNvPicPr>
            <a:picLocks noChangeAspect="1" noChangeArrowheads="1"/>
          </p:cNvPicPr>
          <p:nvPr userDrawn="1"/>
        </p:nvPicPr>
        <p:blipFill>
          <a:blip r:embed="rId4">
            <a:extLst>
              <a:ext uri="{28A0092B-C50C-407E-A947-70E740481C1C}">
                <a14:useLocalDpi xmlns:a14="http://schemas.microsoft.com/office/drawing/2010/main"/>
              </a:ext>
            </a:extLst>
          </a:blip>
          <a:stretch>
            <a:fill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DF474DC-59F3-1341-B2A0-63B5F03ED8C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495316" y="6254833"/>
            <a:ext cx="2014330" cy="391318"/>
          </a:xfrm>
          <a:prstGeom prst="rect">
            <a:avLst/>
          </a:prstGeom>
        </p:spPr>
      </p:pic>
      <p:sp>
        <p:nvSpPr>
          <p:cNvPr id="2" name="Title 1"/>
          <p:cNvSpPr>
            <a:spLocks noGrp="1"/>
          </p:cNvSpPr>
          <p:nvPr>
            <p:ph type="ctrTitle" hasCustomPrompt="1"/>
          </p:nvPr>
        </p:nvSpPr>
        <p:spPr>
          <a:xfrm>
            <a:off x="2474649" y="1887450"/>
            <a:ext cx="9097758" cy="875609"/>
          </a:xfrm>
          <a:prstGeom prst="rect">
            <a:avLst/>
          </a:prstGeom>
        </p:spPr>
        <p:txBody>
          <a:bodyPr anchor="ctr">
            <a:noAutofit/>
          </a:bodyPr>
          <a:lstStyle>
            <a:lvl1pPr algn="l">
              <a:defRPr sz="6500">
                <a:solidFill>
                  <a:schemeClr val="bg1"/>
                </a:solidFill>
              </a:defRPr>
            </a:lvl1pPr>
          </a:lstStyle>
          <a:p>
            <a:r>
              <a:rPr lang="en-US"/>
              <a:t>CLICK TO EDIT TITLE</a:t>
            </a:r>
          </a:p>
        </p:txBody>
      </p:sp>
      <p:sp>
        <p:nvSpPr>
          <p:cNvPr id="3" name="Subtitle 2"/>
          <p:cNvSpPr>
            <a:spLocks noGrp="1"/>
          </p:cNvSpPr>
          <p:nvPr>
            <p:ph type="subTitle" idx="1"/>
          </p:nvPr>
        </p:nvSpPr>
        <p:spPr>
          <a:xfrm>
            <a:off x="2474649" y="2820512"/>
            <a:ext cx="8382000" cy="433163"/>
          </a:xfrm>
        </p:spPr>
        <p:txBody>
          <a:bodyPr>
            <a:no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AE38B46A-E2D9-F648-8C4B-C6DF64595CDF}"/>
              </a:ext>
            </a:extLst>
          </p:cNvPr>
          <p:cNvSpPr>
            <a:spLocks noGrp="1"/>
          </p:cNvSpPr>
          <p:nvPr>
            <p:ph type="body" sz="quarter" idx="10" hasCustomPrompt="1"/>
          </p:nvPr>
        </p:nvSpPr>
        <p:spPr>
          <a:xfrm>
            <a:off x="2470258" y="3364874"/>
            <a:ext cx="8382000" cy="774700"/>
          </a:xfrm>
        </p:spPr>
        <p:txBody>
          <a:bodyPr>
            <a:normAutofit/>
          </a:bodyPr>
          <a:lstStyle>
            <a:lvl1pPr marL="0" indent="0" algn="l">
              <a:buNone/>
              <a:defRPr sz="2000">
                <a:solidFill>
                  <a:schemeClr val="bg1"/>
                </a:solidFill>
                <a:latin typeface="+mj-lt"/>
              </a:defRPr>
            </a:lvl1pPr>
          </a:lstStyle>
          <a:p>
            <a:pPr lvl="0"/>
            <a:r>
              <a:rPr lang="en-US"/>
              <a:t>Briefer: Name and Title</a:t>
            </a:r>
          </a:p>
        </p:txBody>
      </p:sp>
      <p:pic>
        <p:nvPicPr>
          <p:cNvPr id="26" name="Picture 25">
            <a:extLst>
              <a:ext uri="{FF2B5EF4-FFF2-40B4-BE49-F238E27FC236}">
                <a16:creationId xmlns:a16="http://schemas.microsoft.com/office/drawing/2014/main" id="{D77BA728-AC6C-684D-BB5C-2B6A95902E8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424609" y="6256905"/>
            <a:ext cx="2092994" cy="389246"/>
          </a:xfrm>
          <a:prstGeom prst="rect">
            <a:avLst/>
          </a:prstGeom>
        </p:spPr>
      </p:pic>
    </p:spTree>
    <p:extLst>
      <p:ext uri="{BB962C8B-B14F-4D97-AF65-F5344CB8AC3E}">
        <p14:creationId xmlns:p14="http://schemas.microsoft.com/office/powerpoint/2010/main" val="1562126208"/>
      </p:ext>
    </p:extLst>
  </p:cSld>
  <p:clrMapOvr>
    <a:masterClrMapping/>
  </p:clrMapOvr>
  <p:transition/>
  <p:timing/>
  <p:extLst>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Divider Slide 1">
    <p:spTree>
      <p:nvGrpSpPr>
        <p:cNvPr id="1" name=""/>
        <p:cNvGrpSpPr/>
        <p:nvPr/>
      </p:nvGrpSpPr>
      <p:grpSpPr>
        <a:xfrm>
          <a:off x="0" y="0"/>
          <a:ext cx="0" cy="0"/>
        </a:xfrm>
      </p:grpSpPr>
      <p:sp>
        <p:nvSpPr>
          <p:cNvPr id="11" name="Rectangle 10">
            <a:extLst>
              <a:ext uri="{FF2B5EF4-FFF2-40B4-BE49-F238E27FC236}">
                <a16:creationId xmlns:a16="http://schemas.microsoft.com/office/drawing/2014/main" id="{055ED376-3B63-4BF5-8FE7-6E13F6B5E102}"/>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4AF53F-1D3E-054F-8CD8-BEECEB13C103}"/>
              </a:ext>
            </a:extLst>
          </p:cNvPr>
          <p:cNvPicPr>
            <a:picLocks noChangeAspect="1"/>
          </p:cNvPicPr>
          <p:nvPr userDrawn="1"/>
        </p:nvPicPr>
        <p:blipFill>
          <a:blip r:embed="rId1">
            <a:alphaModFix amt="11000"/>
            <a:extLst>
              <a:ext uri="{28A0092B-C50C-407E-A947-70E740481C1C}">
                <a14:useLocalDpi xmlns:a14="http://schemas.microsoft.com/office/drawing/2010/main"/>
              </a:ext>
            </a:extLst>
          </a:blip>
          <a:srcRect t="33903" b="4214"/>
          <a:stretch>
            <a:fillRect/>
          </a:stretch>
        </p:blipFill>
        <p:spPr>
          <a:xfrm>
            <a:off x="-2214" y="850509"/>
            <a:ext cx="12192000" cy="4289763"/>
          </a:xfrm>
          <a:prstGeom prst="rect">
            <a:avLst/>
          </a:prstGeom>
        </p:spPr>
      </p:pic>
      <p:pic>
        <p:nvPicPr>
          <p:cNvPr id="16" name="Picture 15">
            <a:extLst>
              <a:ext uri="{FF2B5EF4-FFF2-40B4-BE49-F238E27FC236}">
                <a16:creationId xmlns:a16="http://schemas.microsoft.com/office/drawing/2014/main" id="{0C6CB8D1-C751-F740-97AA-4288E397D79C}"/>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0" y="2331639"/>
            <a:ext cx="12192000" cy="2675140"/>
          </a:xfrm>
          <a:prstGeom prst="rect">
            <a:avLst/>
          </a:prstGeom>
        </p:spPr>
      </p:pic>
      <p:sp>
        <p:nvSpPr>
          <p:cNvPr id="18" name="Title 1">
            <a:extLst>
              <a:ext uri="{FF2B5EF4-FFF2-40B4-BE49-F238E27FC236}">
                <a16:creationId xmlns:a16="http://schemas.microsoft.com/office/drawing/2014/main" id="{E4FA9B3C-1FF1-914D-A59E-CA40875151CE}"/>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rgbClr val="002F56"/>
                </a:solidFill>
              </a:defRPr>
            </a:lvl1pPr>
          </a:lstStyle>
          <a:p>
            <a:r>
              <a:rPr lang="en-US"/>
              <a:t>Divider Slide 1</a:t>
            </a:r>
          </a:p>
        </p:txBody>
      </p:sp>
    </p:spTree>
    <p:extLst>
      <p:ext uri="{BB962C8B-B14F-4D97-AF65-F5344CB8AC3E}">
        <p14:creationId xmlns:p14="http://schemas.microsoft.com/office/powerpoint/2010/main" val="2832939086"/>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Divider Slide 2">
    <p:bg>
      <p:bgPr>
        <a:gradFill flip="none" rotWithShape="1">
          <a:gsLst>
            <a:gs pos="13000">
              <a:srgbClr val="002F56"/>
            </a:gs>
            <a:gs pos="85000">
              <a:srgbClr val="002F56"/>
            </a:gs>
          </a:gsLst>
          <a:lin ang="0" scaled="1"/>
        </a:gradFill>
        <a:effectLst/>
      </p:bgPr>
    </p:bg>
    <p:spTree>
      <p:nvGrpSpPr>
        <p:cNvPr id="1" name=""/>
        <p:cNvGrpSpPr/>
        <p:nvPr/>
      </p:nvGrpSpPr>
      <p:grpSpPr>
        <a:xfrm>
          <a:off x="0" y="0"/>
          <a:ext cx="0" cy="0"/>
        </a:xfrm>
      </p:grpSpPr>
      <p:sp>
        <p:nvSpPr>
          <p:cNvPr id="11" name="Rectangle 10">
            <a:extLst>
              <a:ext uri="{FF2B5EF4-FFF2-40B4-BE49-F238E27FC236}">
                <a16:creationId xmlns:a16="http://schemas.microsoft.com/office/drawing/2014/main" id="{055ED376-3B63-4BF5-8FE7-6E13F6B5E102}"/>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4AF53F-1D3E-054F-8CD8-BEECEB13C103}"/>
              </a:ext>
            </a:extLst>
          </p:cNvPr>
          <p:cNvPicPr>
            <a:picLocks noChangeAspect="1"/>
          </p:cNvPicPr>
          <p:nvPr userDrawn="1"/>
        </p:nvPicPr>
        <p:blipFill>
          <a:blip r:embed="rId1">
            <a:alphaModFix amt="17000"/>
            <a:extLst>
              <a:ext uri="{28A0092B-C50C-407E-A947-70E740481C1C}">
                <a14:useLocalDpi xmlns:a14="http://schemas.microsoft.com/office/drawing/2010/main"/>
              </a:ext>
            </a:extLst>
          </a:blip>
          <a:srcRect t="33903" b="4214"/>
          <a:stretch>
            <a:fillRect/>
          </a:stretch>
        </p:blipFill>
        <p:spPr>
          <a:xfrm>
            <a:off x="-2214" y="850509"/>
            <a:ext cx="12192000" cy="4289763"/>
          </a:xfrm>
          <a:prstGeom prst="rect">
            <a:avLst/>
          </a:prstGeom>
        </p:spPr>
      </p:pic>
      <p:pic>
        <p:nvPicPr>
          <p:cNvPr id="16" name="Picture 15">
            <a:extLst>
              <a:ext uri="{FF2B5EF4-FFF2-40B4-BE49-F238E27FC236}">
                <a16:creationId xmlns:a16="http://schemas.microsoft.com/office/drawing/2014/main" id="{0C6CB8D1-C751-F740-97AA-4288E397D79C}"/>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0" y="2331639"/>
            <a:ext cx="12192000" cy="2675140"/>
          </a:xfrm>
          <a:prstGeom prst="rect">
            <a:avLst/>
          </a:prstGeom>
        </p:spPr>
      </p:pic>
      <p:sp>
        <p:nvSpPr>
          <p:cNvPr id="18" name="Title 1">
            <a:extLst>
              <a:ext uri="{FF2B5EF4-FFF2-40B4-BE49-F238E27FC236}">
                <a16:creationId xmlns:a16="http://schemas.microsoft.com/office/drawing/2014/main" id="{E4FA9B3C-1FF1-914D-A59E-CA40875151CE}"/>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chemeClr val="bg1"/>
                </a:solidFill>
              </a:defRPr>
            </a:lvl1pPr>
          </a:lstStyle>
          <a:p>
            <a:r>
              <a:rPr lang="en-US"/>
              <a:t>Divider Slide 2</a:t>
            </a:r>
          </a:p>
        </p:txBody>
      </p:sp>
    </p:spTree>
    <p:extLst>
      <p:ext uri="{BB962C8B-B14F-4D97-AF65-F5344CB8AC3E}">
        <p14:creationId xmlns:p14="http://schemas.microsoft.com/office/powerpoint/2010/main" val="1161242839"/>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Line Chart 1">
    <p:spTree>
      <p:nvGrpSpPr>
        <p:cNvPr id="1" name=""/>
        <p:cNvGrpSpPr/>
        <p:nvPr/>
      </p:nvGrpSpPr>
      <p:grpSpPr>
        <a:xfrm>
          <a:off x="0" y="0"/>
          <a:ext cx="0" cy="0"/>
        </a:xfrm>
      </p:grpSpPr>
      <p:cxnSp>
        <p:nvCxnSpPr>
          <p:cNvPr id="17" name="Straight Connector 16">
            <a:extLst>
              <a:ext uri="{FF2B5EF4-FFF2-40B4-BE49-F238E27FC236}">
                <a16:creationId xmlns:a16="http://schemas.microsoft.com/office/drawing/2014/main" id="{3FBD5ED0-A7AC-1E4A-805A-1A86C021CA9E}"/>
              </a:ext>
            </a:extLst>
          </p:cNvPr>
          <p:cNvCxnSpPr/>
          <p:nvPr userDrawn="1"/>
        </p:nvCxnSpPr>
        <p:spPr>
          <a:xfrm>
            <a:off x="0" y="2301240"/>
            <a:ext cx="12192000" cy="0"/>
          </a:xfrm>
          <a:prstGeom prst="line">
            <a:avLst/>
          </a:prstGeom>
          <a:ln w="69850">
            <a:solidFill>
              <a:srgbClr val="0089CF"/>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87624B8-2A3F-4234-B65D-84C63F7AC2A9}"/>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62E5F35-D24D-1548-AC40-C09D150F2D40}"/>
              </a:ext>
            </a:extLst>
          </p:cNvPr>
          <p:cNvSpPr/>
          <p:nvPr userDrawn="1"/>
        </p:nvSpPr>
        <p:spPr>
          <a:xfrm>
            <a:off x="1113019" y="1691639"/>
            <a:ext cx="1219201" cy="1219201"/>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4EDF85-509D-EF49-87BA-059B1A183414}"/>
              </a:ext>
            </a:extLst>
          </p:cNvPr>
          <p:cNvSpPr/>
          <p:nvPr userDrawn="1"/>
        </p:nvSpPr>
        <p:spPr>
          <a:xfrm>
            <a:off x="3286727" y="1691639"/>
            <a:ext cx="1219201" cy="1219201"/>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AE2731-5447-104D-A243-3FA237F3239D}"/>
              </a:ext>
            </a:extLst>
          </p:cNvPr>
          <p:cNvSpPr/>
          <p:nvPr userDrawn="1"/>
        </p:nvSpPr>
        <p:spPr>
          <a:xfrm>
            <a:off x="7634143" y="1691637"/>
            <a:ext cx="1219201" cy="1219201"/>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197F718-EB2E-2B46-88FD-4CF0004C359C}"/>
              </a:ext>
            </a:extLst>
          </p:cNvPr>
          <p:cNvSpPr/>
          <p:nvPr userDrawn="1"/>
        </p:nvSpPr>
        <p:spPr>
          <a:xfrm>
            <a:off x="9807852" y="1691636"/>
            <a:ext cx="1219201" cy="1219201"/>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25400-135B-1D4A-9A53-CD11C5C5B8F9}"/>
              </a:ext>
            </a:extLst>
          </p:cNvPr>
          <p:cNvSpPr/>
          <p:nvPr userDrawn="1"/>
        </p:nvSpPr>
        <p:spPr>
          <a:xfrm>
            <a:off x="5460435" y="1691638"/>
            <a:ext cx="1219201" cy="1219201"/>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D6481BA6-A1B1-9442-AE32-0598A33AA38C}"/>
              </a:ext>
            </a:extLst>
          </p:cNvPr>
          <p:cNvSpPr>
            <a:spLocks noGrp="1"/>
          </p:cNvSpPr>
          <p:nvPr>
            <p:ph type="body" idx="1" hasCustomPrompt="1"/>
          </p:nvPr>
        </p:nvSpPr>
        <p:spPr>
          <a:xfrm>
            <a:off x="786315" y="3133060"/>
            <a:ext cx="1867675" cy="421194"/>
          </a:xfrm>
        </p:spPr>
        <p:txBody>
          <a:bodyPr anchor="t">
            <a:normAutofit/>
          </a:bodyPr>
          <a:lstStyle>
            <a:lvl1pPr marL="0" indent="0" algn="ctr">
              <a:buNone/>
              <a:defRPr sz="1600" b="1">
                <a:solidFill>
                  <a:srgbClr val="0089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9" name="Content Placeholder 2">
            <a:extLst>
              <a:ext uri="{FF2B5EF4-FFF2-40B4-BE49-F238E27FC236}">
                <a16:creationId xmlns:a16="http://schemas.microsoft.com/office/drawing/2014/main" id="{D45BF9D4-0066-2543-B201-7496D2F88B01}"/>
              </a:ext>
            </a:extLst>
          </p:cNvPr>
          <p:cNvSpPr>
            <a:spLocks noGrp="1"/>
          </p:cNvSpPr>
          <p:nvPr>
            <p:ph idx="11" hasCustomPrompt="1"/>
          </p:nvPr>
        </p:nvSpPr>
        <p:spPr>
          <a:xfrm>
            <a:off x="784727" y="3637384"/>
            <a:ext cx="1867958" cy="1927800"/>
          </a:xfrm>
        </p:spPr>
        <p:txBody>
          <a:bodyPr>
            <a:normAutofit/>
          </a:bodyPr>
          <a:lstStyle>
            <a:lvl1pPr marL="228600" marR="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sz="16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a:pPr>
            <a:r>
              <a:rPr lang="en-US"/>
              <a:t>Edit Master text</a:t>
            </a:r>
          </a:p>
          <a:p>
            <a:pPr lvl="0"/>
            <a:endParaRPr lang="en-US"/>
          </a:p>
        </p:txBody>
      </p:sp>
      <p:sp>
        <p:nvSpPr>
          <p:cNvPr id="40" name="Text Placeholder 2">
            <a:extLst>
              <a:ext uri="{FF2B5EF4-FFF2-40B4-BE49-F238E27FC236}">
                <a16:creationId xmlns:a16="http://schemas.microsoft.com/office/drawing/2014/main" id="{8B671FC8-0E69-8A44-995B-F85D7A0B93FF}"/>
              </a:ext>
            </a:extLst>
          </p:cNvPr>
          <p:cNvSpPr>
            <a:spLocks noGrp="1"/>
          </p:cNvSpPr>
          <p:nvPr>
            <p:ph type="body" idx="12" hasCustomPrompt="1"/>
          </p:nvPr>
        </p:nvSpPr>
        <p:spPr>
          <a:xfrm>
            <a:off x="2971833" y="3149468"/>
            <a:ext cx="1867675" cy="421194"/>
          </a:xfrm>
        </p:spPr>
        <p:txBody>
          <a:bodyPr anchor="t">
            <a:normAutofit/>
          </a:bodyPr>
          <a:lstStyle>
            <a:lvl1pPr marL="0" indent="0" algn="ctr">
              <a:buNone/>
              <a:defRPr sz="1600" b="1">
                <a:solidFill>
                  <a:srgbClr val="0089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1" name="Content Placeholder 2">
            <a:extLst>
              <a:ext uri="{FF2B5EF4-FFF2-40B4-BE49-F238E27FC236}">
                <a16:creationId xmlns:a16="http://schemas.microsoft.com/office/drawing/2014/main" id="{AE173DC9-2DA6-9B44-9A18-093E325C7DD3}"/>
              </a:ext>
            </a:extLst>
          </p:cNvPr>
          <p:cNvSpPr>
            <a:spLocks noGrp="1"/>
          </p:cNvSpPr>
          <p:nvPr>
            <p:ph idx="13" hasCustomPrompt="1"/>
          </p:nvPr>
        </p:nvSpPr>
        <p:spPr>
          <a:xfrm>
            <a:off x="2970245" y="3653792"/>
            <a:ext cx="1867958" cy="1927800"/>
          </a:xfrm>
        </p:spPr>
        <p:txBody>
          <a:bodyPr>
            <a:normAutofit/>
          </a:bodyPr>
          <a:lstStyle>
            <a:lvl1pPr marL="228600" marR="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sz="16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a:pPr>
            <a:r>
              <a:rPr lang="en-US"/>
              <a:t>Edit Master text</a:t>
            </a:r>
          </a:p>
          <a:p>
            <a:pPr lvl="0"/>
            <a:endParaRPr lang="en-US"/>
          </a:p>
        </p:txBody>
      </p:sp>
      <p:sp>
        <p:nvSpPr>
          <p:cNvPr id="42" name="Text Placeholder 2">
            <a:extLst>
              <a:ext uri="{FF2B5EF4-FFF2-40B4-BE49-F238E27FC236}">
                <a16:creationId xmlns:a16="http://schemas.microsoft.com/office/drawing/2014/main" id="{5834E881-EFBA-7A4A-B3B2-CD87BEDD5C2D}"/>
              </a:ext>
            </a:extLst>
          </p:cNvPr>
          <p:cNvSpPr>
            <a:spLocks noGrp="1"/>
          </p:cNvSpPr>
          <p:nvPr>
            <p:ph type="body" idx="14" hasCustomPrompt="1"/>
          </p:nvPr>
        </p:nvSpPr>
        <p:spPr>
          <a:xfrm>
            <a:off x="5131251" y="3133060"/>
            <a:ext cx="1867675" cy="421194"/>
          </a:xfrm>
        </p:spPr>
        <p:txBody>
          <a:bodyPr anchor="t">
            <a:normAutofit/>
          </a:bodyPr>
          <a:lstStyle>
            <a:lvl1pPr marL="0" indent="0" algn="ctr">
              <a:buNone/>
              <a:defRPr sz="1600" b="1">
                <a:solidFill>
                  <a:srgbClr val="0089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3" name="Content Placeholder 2">
            <a:extLst>
              <a:ext uri="{FF2B5EF4-FFF2-40B4-BE49-F238E27FC236}">
                <a16:creationId xmlns:a16="http://schemas.microsoft.com/office/drawing/2014/main" id="{5AEB8A8F-6E37-8A4F-A35F-0606DDA7015B}"/>
              </a:ext>
            </a:extLst>
          </p:cNvPr>
          <p:cNvSpPr>
            <a:spLocks noGrp="1"/>
          </p:cNvSpPr>
          <p:nvPr>
            <p:ph idx="15" hasCustomPrompt="1"/>
          </p:nvPr>
        </p:nvSpPr>
        <p:spPr>
          <a:xfrm>
            <a:off x="5129663" y="3637384"/>
            <a:ext cx="1867958" cy="1927800"/>
          </a:xfrm>
        </p:spPr>
        <p:txBody>
          <a:bodyPr>
            <a:normAutofit/>
          </a:bodyPr>
          <a:lstStyle>
            <a:lvl1pPr marL="228600" marR="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sz="16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a:pPr>
            <a:r>
              <a:rPr lang="en-US"/>
              <a:t>Edit Master text</a:t>
            </a:r>
          </a:p>
          <a:p>
            <a:pPr lvl="0"/>
            <a:endParaRPr lang="en-US"/>
          </a:p>
        </p:txBody>
      </p:sp>
      <p:sp>
        <p:nvSpPr>
          <p:cNvPr id="44" name="Text Placeholder 2">
            <a:extLst>
              <a:ext uri="{FF2B5EF4-FFF2-40B4-BE49-F238E27FC236}">
                <a16:creationId xmlns:a16="http://schemas.microsoft.com/office/drawing/2014/main" id="{43F887E5-53F4-4B45-8A7F-1287C355517D}"/>
              </a:ext>
            </a:extLst>
          </p:cNvPr>
          <p:cNvSpPr>
            <a:spLocks noGrp="1"/>
          </p:cNvSpPr>
          <p:nvPr>
            <p:ph type="body" idx="16" hasCustomPrompt="1"/>
          </p:nvPr>
        </p:nvSpPr>
        <p:spPr>
          <a:xfrm>
            <a:off x="7316769" y="3149468"/>
            <a:ext cx="1867675" cy="421194"/>
          </a:xfrm>
        </p:spPr>
        <p:txBody>
          <a:bodyPr anchor="t">
            <a:normAutofit/>
          </a:bodyPr>
          <a:lstStyle>
            <a:lvl1pPr marL="0" indent="0" algn="ctr">
              <a:buNone/>
              <a:defRPr sz="1600" b="1">
                <a:solidFill>
                  <a:srgbClr val="0089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5" name="Content Placeholder 2">
            <a:extLst>
              <a:ext uri="{FF2B5EF4-FFF2-40B4-BE49-F238E27FC236}">
                <a16:creationId xmlns:a16="http://schemas.microsoft.com/office/drawing/2014/main" id="{B30963FA-92AE-2547-B3E1-077EF0796C21}"/>
              </a:ext>
            </a:extLst>
          </p:cNvPr>
          <p:cNvSpPr>
            <a:spLocks noGrp="1"/>
          </p:cNvSpPr>
          <p:nvPr>
            <p:ph idx="17" hasCustomPrompt="1"/>
          </p:nvPr>
        </p:nvSpPr>
        <p:spPr>
          <a:xfrm>
            <a:off x="7315181" y="3653792"/>
            <a:ext cx="1867958" cy="1927800"/>
          </a:xfrm>
        </p:spPr>
        <p:txBody>
          <a:bodyPr>
            <a:normAutofit/>
          </a:bodyPr>
          <a:lstStyle>
            <a:lvl1pPr marL="228600" marR="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sz="16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a:pPr>
            <a:r>
              <a:rPr lang="en-US"/>
              <a:t>Edit Master text</a:t>
            </a:r>
          </a:p>
          <a:p>
            <a:pPr lvl="0"/>
            <a:endParaRPr lang="en-US"/>
          </a:p>
        </p:txBody>
      </p:sp>
      <p:sp>
        <p:nvSpPr>
          <p:cNvPr id="46" name="Text Placeholder 2">
            <a:extLst>
              <a:ext uri="{FF2B5EF4-FFF2-40B4-BE49-F238E27FC236}">
                <a16:creationId xmlns:a16="http://schemas.microsoft.com/office/drawing/2014/main" id="{F423E667-7B78-264B-B728-BF11CCDEDE5B}"/>
              </a:ext>
            </a:extLst>
          </p:cNvPr>
          <p:cNvSpPr>
            <a:spLocks noGrp="1"/>
          </p:cNvSpPr>
          <p:nvPr>
            <p:ph type="body" idx="18" hasCustomPrompt="1"/>
          </p:nvPr>
        </p:nvSpPr>
        <p:spPr>
          <a:xfrm>
            <a:off x="9538010" y="3150061"/>
            <a:ext cx="1867675" cy="421194"/>
          </a:xfrm>
        </p:spPr>
        <p:txBody>
          <a:bodyPr anchor="t">
            <a:normAutofit/>
          </a:bodyPr>
          <a:lstStyle>
            <a:lvl1pPr marL="0" indent="0" algn="ctr">
              <a:buNone/>
              <a:defRPr sz="1600" b="1">
                <a:solidFill>
                  <a:srgbClr val="0089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7" name="Content Placeholder 2">
            <a:extLst>
              <a:ext uri="{FF2B5EF4-FFF2-40B4-BE49-F238E27FC236}">
                <a16:creationId xmlns:a16="http://schemas.microsoft.com/office/drawing/2014/main" id="{F4810DE5-5EF9-5643-BDF2-F3510AA92A66}"/>
              </a:ext>
            </a:extLst>
          </p:cNvPr>
          <p:cNvSpPr>
            <a:spLocks noGrp="1"/>
          </p:cNvSpPr>
          <p:nvPr>
            <p:ph idx="19" hasCustomPrompt="1"/>
          </p:nvPr>
        </p:nvSpPr>
        <p:spPr>
          <a:xfrm>
            <a:off x="9536422" y="3654385"/>
            <a:ext cx="1867958" cy="1927800"/>
          </a:xfrm>
        </p:spPr>
        <p:txBody>
          <a:bodyPr>
            <a:normAutofit/>
          </a:bodyPr>
          <a:lstStyle>
            <a:lvl1pPr marL="228600" marR="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sz="16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ct val="0"/>
              </a:spcAft>
              <a:buClrTx/>
              <a:buSzTx/>
              <a:buFont typeface="Arial" panose="020b0604020202020204" pitchFamily="34" charset="0"/>
              <a:buChar char="•"/>
              <a:defRPr/>
            </a:pPr>
            <a:r>
              <a:rPr lang="en-US"/>
              <a:t>Edit Master text</a:t>
            </a:r>
          </a:p>
          <a:p>
            <a:pPr lvl="0"/>
            <a:endParaRPr lang="en-US"/>
          </a:p>
        </p:txBody>
      </p:sp>
      <p:sp>
        <p:nvSpPr>
          <p:cNvPr id="48" name="Title 1">
            <a:extLst>
              <a:ext uri="{FF2B5EF4-FFF2-40B4-BE49-F238E27FC236}">
                <a16:creationId xmlns:a16="http://schemas.microsoft.com/office/drawing/2014/main" id="{34C7C329-D5D5-5A4B-BF6D-98F84A28F56B}"/>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Tree>
    <p:extLst>
      <p:ext uri="{BB962C8B-B14F-4D97-AF65-F5344CB8AC3E}">
        <p14:creationId xmlns:p14="http://schemas.microsoft.com/office/powerpoint/2010/main" val="3995149693"/>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allout Numbers">
    <p:spTree>
      <p:nvGrpSpPr>
        <p:cNvPr id="1" name=""/>
        <p:cNvGrpSpPr/>
        <p:nvPr/>
      </p:nvGrpSpPr>
      <p:grpSpPr>
        <a:xfrm>
          <a:off x="0" y="0"/>
          <a:ext cx="0" cy="0"/>
        </a:xfrm>
      </p:grpSpPr>
      <p:pic>
        <p:nvPicPr>
          <p:cNvPr id="14" name="Picture 13">
            <a:extLst>
              <a:ext uri="{FF2B5EF4-FFF2-40B4-BE49-F238E27FC236}">
                <a16:creationId xmlns:a16="http://schemas.microsoft.com/office/drawing/2014/main" id="{7AC1977D-638C-5141-A357-F431F9EC1CDB}"/>
              </a:ext>
            </a:extLst>
          </p:cNvPr>
          <p:cNvPicPr>
            <a:picLocks noChangeAspect="1"/>
          </p:cNvPicPr>
          <p:nvPr userDrawn="1"/>
        </p:nvPicPr>
        <p:blipFill>
          <a:blip r:embed="rId1">
            <a:alphaModFix amt="11000"/>
            <a:extLst>
              <a:ext uri="{28A0092B-C50C-407E-A947-70E740481C1C}">
                <a14:useLocalDpi xmlns:a14="http://schemas.microsoft.com/office/drawing/2010/main"/>
              </a:ext>
            </a:extLst>
          </a:blip>
          <a:srcRect t="33903" b="4214"/>
          <a:stretch>
            <a:fillRect/>
          </a:stretch>
        </p:blipFill>
        <p:spPr>
          <a:xfrm>
            <a:off x="-2214" y="850509"/>
            <a:ext cx="12192000" cy="4289763"/>
          </a:xfrm>
          <a:prstGeom prst="rect">
            <a:avLst/>
          </a:prstGeom>
        </p:spPr>
      </p:pic>
      <p:pic>
        <p:nvPicPr>
          <p:cNvPr id="15" name="Picture 14">
            <a:extLst>
              <a:ext uri="{FF2B5EF4-FFF2-40B4-BE49-F238E27FC236}">
                <a16:creationId xmlns:a16="http://schemas.microsoft.com/office/drawing/2014/main" id="{E0C43BAA-7DB5-1E4F-8066-7CDBAD3E7317}"/>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0" y="2331639"/>
            <a:ext cx="12192000" cy="2675140"/>
          </a:xfrm>
          <a:prstGeom prst="rect">
            <a:avLst/>
          </a:prstGeom>
        </p:spPr>
      </p:pic>
      <p:sp>
        <p:nvSpPr>
          <p:cNvPr id="7" name="Rectangle 6">
            <a:extLst>
              <a:ext uri="{FF2B5EF4-FFF2-40B4-BE49-F238E27FC236}">
                <a16:creationId xmlns:a16="http://schemas.microsoft.com/office/drawing/2014/main" id="{CED35A6E-9192-48F5-8888-C5CBFC33B85D}"/>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0E72DC-745B-6743-9133-D75F2D939CD5}"/>
              </a:ext>
            </a:extLst>
          </p:cNvPr>
          <p:cNvSpPr/>
          <p:nvPr userDrawn="1"/>
        </p:nvSpPr>
        <p:spPr>
          <a:xfrm>
            <a:off x="8404816" y="1875310"/>
            <a:ext cx="2632861" cy="2633546"/>
          </a:xfrm>
          <a:prstGeom prst="ellipse">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a:solidFill>
                <a:schemeClr val="tx1"/>
              </a:solidFill>
              <a:latin typeface="Open Sans Regular" charset="0"/>
            </a:endParaRPr>
          </a:p>
        </p:txBody>
      </p:sp>
      <p:sp>
        <p:nvSpPr>
          <p:cNvPr id="10" name="Oval 9">
            <a:extLst>
              <a:ext uri="{FF2B5EF4-FFF2-40B4-BE49-F238E27FC236}">
                <a16:creationId xmlns:a16="http://schemas.microsoft.com/office/drawing/2014/main" id="{567D3514-C7DD-D34B-847F-C98EC4F12E4C}"/>
              </a:ext>
            </a:extLst>
          </p:cNvPr>
          <p:cNvSpPr/>
          <p:nvPr userDrawn="1"/>
        </p:nvSpPr>
        <p:spPr>
          <a:xfrm>
            <a:off x="4825275" y="1875310"/>
            <a:ext cx="2632861" cy="2633546"/>
          </a:xfrm>
          <a:prstGeom prst="ellipse">
            <a:avLst/>
          </a:prstGeom>
          <a:solidFill>
            <a:srgbClr val="DB2027"/>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a:solidFill>
                <a:schemeClr val="tx1"/>
              </a:solidFill>
              <a:latin typeface="Open Sans Regular" charset="0"/>
            </a:endParaRPr>
          </a:p>
        </p:txBody>
      </p:sp>
      <p:sp>
        <p:nvSpPr>
          <p:cNvPr id="11" name="Oval 10">
            <a:extLst>
              <a:ext uri="{FF2B5EF4-FFF2-40B4-BE49-F238E27FC236}">
                <a16:creationId xmlns:a16="http://schemas.microsoft.com/office/drawing/2014/main" id="{304B1DD9-F0D2-D64C-AFC1-8C2E2DC9A1E0}"/>
              </a:ext>
            </a:extLst>
          </p:cNvPr>
          <p:cNvSpPr/>
          <p:nvPr userDrawn="1"/>
        </p:nvSpPr>
        <p:spPr>
          <a:xfrm>
            <a:off x="1245733" y="1875310"/>
            <a:ext cx="2632861" cy="2633546"/>
          </a:xfrm>
          <a:prstGeom prst="ellipse">
            <a:avLst/>
          </a:prstGeom>
          <a:solidFill>
            <a:srgbClr val="0089CF"/>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a:solidFill>
                <a:schemeClr val="tx1"/>
              </a:solidFill>
              <a:latin typeface="Open Sans Regular" charset="0"/>
            </a:endParaRPr>
          </a:p>
        </p:txBody>
      </p:sp>
      <p:sp>
        <p:nvSpPr>
          <p:cNvPr id="13" name="Title 1">
            <a:extLst>
              <a:ext uri="{FF2B5EF4-FFF2-40B4-BE49-F238E27FC236}">
                <a16:creationId xmlns:a16="http://schemas.microsoft.com/office/drawing/2014/main" id="{F2CE4C26-F708-1844-97F8-9FA3A5B98DC9}"/>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
        <p:nvSpPr>
          <p:cNvPr id="16" name="Text Placeholder 2">
            <a:extLst>
              <a:ext uri="{FF2B5EF4-FFF2-40B4-BE49-F238E27FC236}">
                <a16:creationId xmlns:a16="http://schemas.microsoft.com/office/drawing/2014/main" id="{6E839EF4-06FA-6E4E-A7CF-3154646D4796}"/>
              </a:ext>
            </a:extLst>
          </p:cNvPr>
          <p:cNvSpPr>
            <a:spLocks noGrp="1"/>
          </p:cNvSpPr>
          <p:nvPr>
            <p:ph type="body" idx="1" hasCustomPrompt="1"/>
          </p:nvPr>
        </p:nvSpPr>
        <p:spPr>
          <a:xfrm>
            <a:off x="1167664" y="4754588"/>
            <a:ext cx="2788997" cy="888672"/>
          </a:xfr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7" name="Text Placeholder 2">
            <a:extLst>
              <a:ext uri="{FF2B5EF4-FFF2-40B4-BE49-F238E27FC236}">
                <a16:creationId xmlns:a16="http://schemas.microsoft.com/office/drawing/2014/main" id="{22A6B0D1-1382-2E44-948D-200F135F9F3F}"/>
              </a:ext>
            </a:extLst>
          </p:cNvPr>
          <p:cNvSpPr>
            <a:spLocks noGrp="1"/>
          </p:cNvSpPr>
          <p:nvPr>
            <p:ph type="body" idx="10" hasCustomPrompt="1"/>
          </p:nvPr>
        </p:nvSpPr>
        <p:spPr>
          <a:xfrm>
            <a:off x="4747206" y="4754588"/>
            <a:ext cx="2788997" cy="888672"/>
          </a:xfr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8" name="Text Placeholder 2">
            <a:extLst>
              <a:ext uri="{FF2B5EF4-FFF2-40B4-BE49-F238E27FC236}">
                <a16:creationId xmlns:a16="http://schemas.microsoft.com/office/drawing/2014/main" id="{9AEED93E-0D63-E147-B7A1-A04C17179A31}"/>
              </a:ext>
            </a:extLst>
          </p:cNvPr>
          <p:cNvSpPr>
            <a:spLocks noGrp="1"/>
          </p:cNvSpPr>
          <p:nvPr>
            <p:ph type="body" idx="11" hasCustomPrompt="1"/>
          </p:nvPr>
        </p:nvSpPr>
        <p:spPr>
          <a:xfrm>
            <a:off x="8326748" y="4785825"/>
            <a:ext cx="2788997" cy="888672"/>
          </a:xfr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Tree>
    <p:extLst>
      <p:ext uri="{BB962C8B-B14F-4D97-AF65-F5344CB8AC3E}">
        <p14:creationId xmlns:p14="http://schemas.microsoft.com/office/powerpoint/2010/main" val="3367822385"/>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ircle Chart">
    <p:bg>
      <p:bgPr>
        <a:solidFill>
          <a:schemeClr val="bg1">
            <a:alpha val="40002"/>
          </a:schemeClr>
        </a:solidFill>
        <a:effectLst/>
      </p:bgPr>
    </p:bg>
    <p:spTree>
      <p:nvGrpSpPr>
        <p:cNvPr id="1" name=""/>
        <p:cNvGrpSpPr/>
        <p:nvPr/>
      </p:nvGrpSpPr>
      <p:grpSpPr>
        <a:xfrm>
          <a:off x="0" y="0"/>
          <a:ext cx="0" cy="0"/>
        </a:xfrm>
      </p:grpSpPr>
      <p:sp>
        <p:nvSpPr>
          <p:cNvPr id="6" name="Rectangle 5">
            <a:extLst>
              <a:ext uri="{FF2B5EF4-FFF2-40B4-BE49-F238E27FC236}">
                <a16:creationId xmlns:a16="http://schemas.microsoft.com/office/drawing/2014/main" id="{21F7472C-1295-4FD9-857C-5E5C015BED8A}"/>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DFEFA3-F224-1C44-ACCF-10B7332CD198}"/>
              </a:ext>
            </a:extLst>
          </p:cNvPr>
          <p:cNvSpPr/>
          <p:nvPr userDrawn="1"/>
        </p:nvSpPr>
        <p:spPr>
          <a:xfrm>
            <a:off x="3922953" y="809898"/>
            <a:ext cx="4346094" cy="4346092"/>
          </a:xfrm>
          <a:prstGeom prst="ellipse">
            <a:avLst/>
          </a:prstGeom>
          <a:noFill/>
          <a:ln w="22225">
            <a:solidFill>
              <a:srgbClr val="002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87B40C-F8B6-2342-BC4D-CCCB6A60D138}"/>
              </a:ext>
            </a:extLst>
          </p:cNvPr>
          <p:cNvSpPr/>
          <p:nvPr userDrawn="1"/>
        </p:nvSpPr>
        <p:spPr>
          <a:xfrm>
            <a:off x="4841419" y="1712642"/>
            <a:ext cx="2484294" cy="2484294"/>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a:solidFill>
                <a:schemeClr val="bg1"/>
              </a:solidFill>
              <a:latin typeface="Calibri" panose="020f0502020204030204" pitchFamily="34" charset="0"/>
              <a:ea typeface="Open Sans" charset="0"/>
              <a:cs typeface="Calibri" panose="020f0502020204030204" pitchFamily="34" charset="0"/>
            </a:endParaRPr>
          </a:p>
        </p:txBody>
      </p:sp>
      <p:sp>
        <p:nvSpPr>
          <p:cNvPr id="17" name="Text Placeholder 2">
            <a:extLst>
              <a:ext uri="{FF2B5EF4-FFF2-40B4-BE49-F238E27FC236}">
                <a16:creationId xmlns:a16="http://schemas.microsoft.com/office/drawing/2014/main" id="{6BF78C73-0D3D-D848-9A59-E5E00DA8ABC4}"/>
              </a:ext>
            </a:extLst>
          </p:cNvPr>
          <p:cNvSpPr>
            <a:spLocks noGrp="1"/>
          </p:cNvSpPr>
          <p:nvPr>
            <p:ph type="body" idx="1" hasCustomPrompt="1"/>
          </p:nvPr>
        </p:nvSpPr>
        <p:spPr>
          <a:xfrm>
            <a:off x="2174498" y="887999"/>
            <a:ext cx="1867675" cy="290029"/>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9" name="Text Placeholder 2">
            <a:extLst>
              <a:ext uri="{FF2B5EF4-FFF2-40B4-BE49-F238E27FC236}">
                <a16:creationId xmlns:a16="http://schemas.microsoft.com/office/drawing/2014/main" id="{F8D6EDCA-5D48-4C4D-A409-8C25321604B4}"/>
              </a:ext>
            </a:extLst>
          </p:cNvPr>
          <p:cNvSpPr>
            <a:spLocks noGrp="1"/>
          </p:cNvSpPr>
          <p:nvPr>
            <p:ph type="body" idx="13" hasCustomPrompt="1"/>
          </p:nvPr>
        </p:nvSpPr>
        <p:spPr>
          <a:xfrm>
            <a:off x="2174497" y="1270143"/>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24" name="Text Placeholder 2">
            <a:extLst>
              <a:ext uri="{FF2B5EF4-FFF2-40B4-BE49-F238E27FC236}">
                <a16:creationId xmlns:a16="http://schemas.microsoft.com/office/drawing/2014/main" id="{744D8545-AE57-6D4C-809B-8F7B7D285D09}"/>
              </a:ext>
            </a:extLst>
          </p:cNvPr>
          <p:cNvSpPr>
            <a:spLocks noGrp="1"/>
          </p:cNvSpPr>
          <p:nvPr>
            <p:ph type="body" idx="18" hasCustomPrompt="1"/>
          </p:nvPr>
        </p:nvSpPr>
        <p:spPr>
          <a:xfrm>
            <a:off x="7955188" y="405278"/>
            <a:ext cx="1867675" cy="325786"/>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25" name="Text Placeholder 2">
            <a:extLst>
              <a:ext uri="{FF2B5EF4-FFF2-40B4-BE49-F238E27FC236}">
                <a16:creationId xmlns:a16="http://schemas.microsoft.com/office/drawing/2014/main" id="{6AE9AABF-39EE-4846-A88B-4624FAFA77C5}"/>
              </a:ext>
            </a:extLst>
          </p:cNvPr>
          <p:cNvSpPr>
            <a:spLocks noGrp="1"/>
          </p:cNvSpPr>
          <p:nvPr>
            <p:ph type="body" idx="19" hasCustomPrompt="1"/>
          </p:nvPr>
        </p:nvSpPr>
        <p:spPr>
          <a:xfrm>
            <a:off x="7955185" y="804803"/>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1" name="Text Placeholder 2">
            <a:extLst>
              <a:ext uri="{FF2B5EF4-FFF2-40B4-BE49-F238E27FC236}">
                <a16:creationId xmlns:a16="http://schemas.microsoft.com/office/drawing/2014/main" id="{E8B1CCBA-DFF5-E443-8117-98A5F9EB421D}"/>
              </a:ext>
            </a:extLst>
          </p:cNvPr>
          <p:cNvSpPr>
            <a:spLocks noGrp="1"/>
          </p:cNvSpPr>
          <p:nvPr>
            <p:ph type="body" idx="24" hasCustomPrompt="1"/>
          </p:nvPr>
        </p:nvSpPr>
        <p:spPr>
          <a:xfrm>
            <a:off x="8792644" y="2536682"/>
            <a:ext cx="1867675" cy="325786"/>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2" name="Text Placeholder 2">
            <a:extLst>
              <a:ext uri="{FF2B5EF4-FFF2-40B4-BE49-F238E27FC236}">
                <a16:creationId xmlns:a16="http://schemas.microsoft.com/office/drawing/2014/main" id="{68FCCAA2-63C3-D840-99FA-0245D0CB49E5}"/>
              </a:ext>
            </a:extLst>
          </p:cNvPr>
          <p:cNvSpPr>
            <a:spLocks noGrp="1"/>
          </p:cNvSpPr>
          <p:nvPr>
            <p:ph type="body" idx="25" hasCustomPrompt="1"/>
          </p:nvPr>
        </p:nvSpPr>
        <p:spPr>
          <a:xfrm>
            <a:off x="8792641" y="2936207"/>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3" name="Text Placeholder 2">
            <a:extLst>
              <a:ext uri="{FF2B5EF4-FFF2-40B4-BE49-F238E27FC236}">
                <a16:creationId xmlns:a16="http://schemas.microsoft.com/office/drawing/2014/main" id="{8469EC37-0AD5-0846-84BA-06A0F18B9A50}"/>
              </a:ext>
            </a:extLst>
          </p:cNvPr>
          <p:cNvSpPr>
            <a:spLocks noGrp="1"/>
          </p:cNvSpPr>
          <p:nvPr>
            <p:ph type="body" idx="26" hasCustomPrompt="1"/>
          </p:nvPr>
        </p:nvSpPr>
        <p:spPr>
          <a:xfrm>
            <a:off x="8025843" y="4268561"/>
            <a:ext cx="1867675" cy="325786"/>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4" name="Text Placeholder 2">
            <a:extLst>
              <a:ext uri="{FF2B5EF4-FFF2-40B4-BE49-F238E27FC236}">
                <a16:creationId xmlns:a16="http://schemas.microsoft.com/office/drawing/2014/main" id="{35ED7EA5-3849-2746-9BF1-2065B1E27001}"/>
              </a:ext>
            </a:extLst>
          </p:cNvPr>
          <p:cNvSpPr>
            <a:spLocks noGrp="1"/>
          </p:cNvSpPr>
          <p:nvPr>
            <p:ph type="body" idx="27" hasCustomPrompt="1"/>
          </p:nvPr>
        </p:nvSpPr>
        <p:spPr>
          <a:xfrm>
            <a:off x="8025840" y="4668086"/>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5" name="Text Placeholder 2">
            <a:extLst>
              <a:ext uri="{FF2B5EF4-FFF2-40B4-BE49-F238E27FC236}">
                <a16:creationId xmlns:a16="http://schemas.microsoft.com/office/drawing/2014/main" id="{963830C2-8F26-E240-9075-00F105FB6D54}"/>
              </a:ext>
            </a:extLst>
          </p:cNvPr>
          <p:cNvSpPr>
            <a:spLocks noGrp="1"/>
          </p:cNvSpPr>
          <p:nvPr>
            <p:ph type="body" idx="28" hasCustomPrompt="1"/>
          </p:nvPr>
        </p:nvSpPr>
        <p:spPr>
          <a:xfrm>
            <a:off x="2583903" y="4356636"/>
            <a:ext cx="1867675" cy="325786"/>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6" name="Text Placeholder 2">
            <a:extLst>
              <a:ext uri="{FF2B5EF4-FFF2-40B4-BE49-F238E27FC236}">
                <a16:creationId xmlns:a16="http://schemas.microsoft.com/office/drawing/2014/main" id="{D2C9C2BB-BC22-5341-8D49-7F831CF9F679}"/>
              </a:ext>
            </a:extLst>
          </p:cNvPr>
          <p:cNvSpPr>
            <a:spLocks noGrp="1"/>
          </p:cNvSpPr>
          <p:nvPr>
            <p:ph type="body" idx="29" hasCustomPrompt="1"/>
          </p:nvPr>
        </p:nvSpPr>
        <p:spPr>
          <a:xfrm>
            <a:off x="2583900" y="4756161"/>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7" name="Text Placeholder 2">
            <a:extLst>
              <a:ext uri="{FF2B5EF4-FFF2-40B4-BE49-F238E27FC236}">
                <a16:creationId xmlns:a16="http://schemas.microsoft.com/office/drawing/2014/main" id="{3CE6D92A-3FEF-BE4A-9C87-E7C6367781FC}"/>
              </a:ext>
            </a:extLst>
          </p:cNvPr>
          <p:cNvSpPr>
            <a:spLocks noGrp="1"/>
          </p:cNvSpPr>
          <p:nvPr>
            <p:ph type="body" idx="30" hasCustomPrompt="1"/>
          </p:nvPr>
        </p:nvSpPr>
        <p:spPr>
          <a:xfrm>
            <a:off x="1573922" y="2614746"/>
            <a:ext cx="1867675" cy="325786"/>
          </a:xfrm>
        </p:spPr>
        <p:txBody>
          <a:bodyPr anchor="t">
            <a:normAutofit/>
          </a:bodyPr>
          <a:lstStyle>
            <a:lvl1pPr marL="0" indent="0" algn="l">
              <a:buNone/>
              <a:defRPr sz="16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8" name="Text Placeholder 2">
            <a:extLst>
              <a:ext uri="{FF2B5EF4-FFF2-40B4-BE49-F238E27FC236}">
                <a16:creationId xmlns:a16="http://schemas.microsoft.com/office/drawing/2014/main" id="{F49D4A92-46FC-4F40-9B5C-4D1935744697}"/>
              </a:ext>
            </a:extLst>
          </p:cNvPr>
          <p:cNvSpPr>
            <a:spLocks noGrp="1"/>
          </p:cNvSpPr>
          <p:nvPr>
            <p:ph type="body" idx="31" hasCustomPrompt="1"/>
          </p:nvPr>
        </p:nvSpPr>
        <p:spPr>
          <a:xfrm>
            <a:off x="1573919" y="3014271"/>
            <a:ext cx="1867675" cy="1105733"/>
          </a:xfrm>
        </p:spPr>
        <p:txBody>
          <a:bodyPr anchor="t">
            <a:normAutofit/>
          </a:bodyPr>
          <a:lstStyle>
            <a:lvl1pPr marL="0" indent="0" algn="l">
              <a:buNone/>
              <a:defRPr sz="13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Tree>
    <p:extLst>
      <p:ext uri="{BB962C8B-B14F-4D97-AF65-F5344CB8AC3E}">
        <p14:creationId xmlns:p14="http://schemas.microsoft.com/office/powerpoint/2010/main" val="4150679593"/>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Bulleted Headers">
    <p:spTree>
      <p:nvGrpSpPr>
        <p:cNvPr id="1" name=""/>
        <p:cNvGrpSpPr/>
        <p:nvPr/>
      </p:nvGrpSpPr>
      <p:grpSpPr>
        <a:xfrm>
          <a:off x="0" y="0"/>
          <a:ext cx="0" cy="0"/>
        </a:xfrm>
      </p:grpSpPr>
      <p:sp>
        <p:nvSpPr>
          <p:cNvPr id="8" name="Rectangle 7">
            <a:extLst>
              <a:ext uri="{FF2B5EF4-FFF2-40B4-BE49-F238E27FC236}">
                <a16:creationId xmlns:a16="http://schemas.microsoft.com/office/drawing/2014/main" id="{ACF14CFD-918B-45FC-96A4-1E2D4B03D83F}"/>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61E5C1-44FB-BB41-9B0F-277B23C4E4EE}"/>
              </a:ext>
            </a:extLst>
          </p:cNvPr>
          <p:cNvSpPr/>
          <p:nvPr userDrawn="1"/>
        </p:nvSpPr>
        <p:spPr>
          <a:xfrm>
            <a:off x="836593" y="1635807"/>
            <a:ext cx="701268" cy="701268"/>
          </a:xfrm>
          <a:prstGeom prst="ellipse">
            <a:avLst/>
          </a:prstGeom>
          <a:solidFill>
            <a:srgbClr val="88143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i="1">
                <a:solidFill>
                  <a:schemeClr val="bg1"/>
                </a:solidFill>
                <a:latin typeface="Calibri" panose="020f0502020204030204" pitchFamily="34" charset="0"/>
                <a:ea typeface="Open Sans" charset="0"/>
                <a:cs typeface="Calibri" panose="020f0502020204030204" pitchFamily="34" charset="0"/>
              </a:rPr>
              <a:t>1</a:t>
            </a:r>
          </a:p>
        </p:txBody>
      </p:sp>
      <p:sp>
        <p:nvSpPr>
          <p:cNvPr id="11" name="Oval 10">
            <a:extLst>
              <a:ext uri="{FF2B5EF4-FFF2-40B4-BE49-F238E27FC236}">
                <a16:creationId xmlns:a16="http://schemas.microsoft.com/office/drawing/2014/main" id="{83D161FF-FFB6-8C4E-936C-B1679056CEE9}"/>
              </a:ext>
            </a:extLst>
          </p:cNvPr>
          <p:cNvSpPr/>
          <p:nvPr userDrawn="1"/>
        </p:nvSpPr>
        <p:spPr>
          <a:xfrm>
            <a:off x="4456036" y="1635807"/>
            <a:ext cx="701268" cy="701268"/>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i="1">
                <a:solidFill>
                  <a:schemeClr val="bg1"/>
                </a:solidFill>
                <a:latin typeface="Calibri" panose="020f0502020204030204" pitchFamily="34" charset="0"/>
                <a:ea typeface="Open Sans" charset="0"/>
                <a:cs typeface="Calibri" panose="020f0502020204030204" pitchFamily="34" charset="0"/>
              </a:rPr>
              <a:t>2</a:t>
            </a:r>
          </a:p>
        </p:txBody>
      </p:sp>
      <p:sp>
        <p:nvSpPr>
          <p:cNvPr id="12" name="Oval 11">
            <a:extLst>
              <a:ext uri="{FF2B5EF4-FFF2-40B4-BE49-F238E27FC236}">
                <a16:creationId xmlns:a16="http://schemas.microsoft.com/office/drawing/2014/main" id="{9A218C66-A336-D54B-9BDB-DA00202CEF6A}"/>
              </a:ext>
            </a:extLst>
          </p:cNvPr>
          <p:cNvSpPr/>
          <p:nvPr userDrawn="1"/>
        </p:nvSpPr>
        <p:spPr>
          <a:xfrm>
            <a:off x="8083666" y="1635807"/>
            <a:ext cx="701268" cy="701268"/>
          </a:xfrm>
          <a:prstGeom prst="ellipse">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i="1">
                <a:solidFill>
                  <a:schemeClr val="bg1"/>
                </a:solidFill>
                <a:latin typeface="Calibri" panose="020f0502020204030204" pitchFamily="34" charset="0"/>
                <a:ea typeface="Open Sans" charset="0"/>
                <a:cs typeface="Calibri" panose="020f0502020204030204" pitchFamily="34" charset="0"/>
              </a:rPr>
              <a:t>3</a:t>
            </a:r>
          </a:p>
        </p:txBody>
      </p:sp>
      <p:sp>
        <p:nvSpPr>
          <p:cNvPr id="13" name="Text Placeholder 2">
            <a:extLst>
              <a:ext uri="{FF2B5EF4-FFF2-40B4-BE49-F238E27FC236}">
                <a16:creationId xmlns:a16="http://schemas.microsoft.com/office/drawing/2014/main" id="{47C5BB69-8403-4945-B8E4-980D92B08A7B}"/>
              </a:ext>
            </a:extLst>
          </p:cNvPr>
          <p:cNvSpPr>
            <a:spLocks noGrp="1"/>
          </p:cNvSpPr>
          <p:nvPr>
            <p:ph type="body" idx="1" hasCustomPrompt="1"/>
          </p:nvPr>
        </p:nvSpPr>
        <p:spPr>
          <a:xfrm>
            <a:off x="1664833" y="1780970"/>
            <a:ext cx="2465734" cy="421194"/>
          </a:xfrm>
        </p:spPr>
        <p:txBody>
          <a:bodyPr anchor="t">
            <a:noAutofit/>
          </a:bodyPr>
          <a:lstStyle>
            <a:lvl1pPr marL="0" indent="0" algn="l">
              <a:buNone/>
              <a:defRPr sz="25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4" name="Text Placeholder 2">
            <a:extLst>
              <a:ext uri="{FF2B5EF4-FFF2-40B4-BE49-F238E27FC236}">
                <a16:creationId xmlns:a16="http://schemas.microsoft.com/office/drawing/2014/main" id="{374C4F10-7DA3-D84B-B16F-1622963740D3}"/>
              </a:ext>
            </a:extLst>
          </p:cNvPr>
          <p:cNvSpPr>
            <a:spLocks noGrp="1"/>
          </p:cNvSpPr>
          <p:nvPr>
            <p:ph type="body" idx="13" hasCustomPrompt="1"/>
          </p:nvPr>
        </p:nvSpPr>
        <p:spPr>
          <a:xfrm>
            <a:off x="1664832" y="2395015"/>
            <a:ext cx="2465734" cy="3285349"/>
          </a:xfrm>
        </p:spPr>
        <p:txBody>
          <a:bodyPr anchor="t">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5" name="Text Placeholder 2">
            <a:extLst>
              <a:ext uri="{FF2B5EF4-FFF2-40B4-BE49-F238E27FC236}">
                <a16:creationId xmlns:a16="http://schemas.microsoft.com/office/drawing/2014/main" id="{F9CA2E58-9B31-8841-9B51-DF4EE9AA70AF}"/>
              </a:ext>
            </a:extLst>
          </p:cNvPr>
          <p:cNvSpPr>
            <a:spLocks noGrp="1"/>
          </p:cNvSpPr>
          <p:nvPr>
            <p:ph type="body" idx="14" hasCustomPrompt="1"/>
          </p:nvPr>
        </p:nvSpPr>
        <p:spPr>
          <a:xfrm>
            <a:off x="5279961" y="1780970"/>
            <a:ext cx="2465734" cy="421194"/>
          </a:xfrm>
        </p:spPr>
        <p:txBody>
          <a:bodyPr anchor="t">
            <a:noAutofit/>
          </a:bodyPr>
          <a:lstStyle>
            <a:lvl1pPr marL="0" indent="0" algn="l">
              <a:buNone/>
              <a:defRPr sz="25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6" name="Text Placeholder 2">
            <a:extLst>
              <a:ext uri="{FF2B5EF4-FFF2-40B4-BE49-F238E27FC236}">
                <a16:creationId xmlns:a16="http://schemas.microsoft.com/office/drawing/2014/main" id="{BF866161-20E5-BF42-A7C1-9165814CC76E}"/>
              </a:ext>
            </a:extLst>
          </p:cNvPr>
          <p:cNvSpPr>
            <a:spLocks noGrp="1"/>
          </p:cNvSpPr>
          <p:nvPr>
            <p:ph type="body" idx="15" hasCustomPrompt="1"/>
          </p:nvPr>
        </p:nvSpPr>
        <p:spPr>
          <a:xfrm>
            <a:off x="5279960" y="2395015"/>
            <a:ext cx="2465734" cy="3285349"/>
          </a:xfrm>
        </p:spPr>
        <p:txBody>
          <a:bodyPr anchor="t">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7" name="Text Placeholder 2">
            <a:extLst>
              <a:ext uri="{FF2B5EF4-FFF2-40B4-BE49-F238E27FC236}">
                <a16:creationId xmlns:a16="http://schemas.microsoft.com/office/drawing/2014/main" id="{FD7A545C-4F43-474C-A8E7-30F189CE6A62}"/>
              </a:ext>
            </a:extLst>
          </p:cNvPr>
          <p:cNvSpPr>
            <a:spLocks noGrp="1"/>
          </p:cNvSpPr>
          <p:nvPr>
            <p:ph type="body" idx="16" hasCustomPrompt="1"/>
          </p:nvPr>
        </p:nvSpPr>
        <p:spPr>
          <a:xfrm>
            <a:off x="8938440" y="1780970"/>
            <a:ext cx="2465734" cy="421194"/>
          </a:xfrm>
        </p:spPr>
        <p:txBody>
          <a:bodyPr anchor="t">
            <a:noAutofit/>
          </a:bodyPr>
          <a:lstStyle>
            <a:lvl1pPr marL="0" indent="0" algn="l">
              <a:buNone/>
              <a:defRPr sz="25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8" name="Text Placeholder 2">
            <a:extLst>
              <a:ext uri="{FF2B5EF4-FFF2-40B4-BE49-F238E27FC236}">
                <a16:creationId xmlns:a16="http://schemas.microsoft.com/office/drawing/2014/main" id="{6BF94D8D-71CD-3744-8A2F-16CD71D1A4A0}"/>
              </a:ext>
            </a:extLst>
          </p:cNvPr>
          <p:cNvSpPr>
            <a:spLocks noGrp="1"/>
          </p:cNvSpPr>
          <p:nvPr>
            <p:ph type="body" idx="17" hasCustomPrompt="1"/>
          </p:nvPr>
        </p:nvSpPr>
        <p:spPr>
          <a:xfrm>
            <a:off x="8938439" y="2395015"/>
            <a:ext cx="2465734" cy="3285349"/>
          </a:xfrm>
        </p:spPr>
        <p:txBody>
          <a:bodyPr anchor="t">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20" name="Title 1">
            <a:extLst>
              <a:ext uri="{FF2B5EF4-FFF2-40B4-BE49-F238E27FC236}">
                <a16:creationId xmlns:a16="http://schemas.microsoft.com/office/drawing/2014/main" id="{CF2DCA12-40C5-6146-8E6D-1A4FAF1DF788}"/>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Tree>
    <p:extLst>
      <p:ext uri="{BB962C8B-B14F-4D97-AF65-F5344CB8AC3E}">
        <p14:creationId xmlns:p14="http://schemas.microsoft.com/office/powerpoint/2010/main" val="3966173521"/>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End Slide 1">
    <p:spTree>
      <p:nvGrpSpPr>
        <p:cNvPr id="1" name=""/>
        <p:cNvGrpSpPr/>
        <p:nvPr/>
      </p:nvGrpSpPr>
      <p:grpSpPr>
        <a:xfrm>
          <a:off x="0" y="0"/>
          <a:ext cx="0" cy="0"/>
        </a:xfrm>
      </p:grpSpPr>
      <p:sp>
        <p:nvSpPr>
          <p:cNvPr id="11" name="Rectangle 10">
            <a:extLst>
              <a:ext uri="{FF2B5EF4-FFF2-40B4-BE49-F238E27FC236}">
                <a16:creationId xmlns:a16="http://schemas.microsoft.com/office/drawing/2014/main" id="{055ED376-3B63-4BF5-8FE7-6E13F6B5E102}"/>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4AF53F-1D3E-054F-8CD8-BEECEB13C103}"/>
              </a:ext>
            </a:extLst>
          </p:cNvPr>
          <p:cNvPicPr>
            <a:picLocks noChangeAspect="1"/>
          </p:cNvPicPr>
          <p:nvPr userDrawn="1"/>
        </p:nvPicPr>
        <p:blipFill>
          <a:blip r:embed="rId1">
            <a:alphaModFix amt="11000"/>
            <a:extLst>
              <a:ext uri="{28A0092B-C50C-407E-A947-70E740481C1C}">
                <a14:useLocalDpi xmlns:a14="http://schemas.microsoft.com/office/drawing/2010/main"/>
              </a:ext>
            </a:extLst>
          </a:blip>
          <a:srcRect t="33903" b="4214"/>
          <a:stretch>
            <a:fillRect/>
          </a:stretch>
        </p:blipFill>
        <p:spPr>
          <a:xfrm>
            <a:off x="-2214" y="850509"/>
            <a:ext cx="12192000" cy="4289763"/>
          </a:xfrm>
          <a:prstGeom prst="rect">
            <a:avLst/>
          </a:prstGeom>
        </p:spPr>
      </p:pic>
      <p:pic>
        <p:nvPicPr>
          <p:cNvPr id="16" name="Picture 15">
            <a:extLst>
              <a:ext uri="{FF2B5EF4-FFF2-40B4-BE49-F238E27FC236}">
                <a16:creationId xmlns:a16="http://schemas.microsoft.com/office/drawing/2014/main" id="{0C6CB8D1-C751-F740-97AA-4288E397D79C}"/>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0" y="2331639"/>
            <a:ext cx="12192000" cy="2675140"/>
          </a:xfrm>
          <a:prstGeom prst="rect">
            <a:avLst/>
          </a:prstGeom>
        </p:spPr>
      </p:pic>
      <p:sp>
        <p:nvSpPr>
          <p:cNvPr id="18" name="Title 1">
            <a:extLst>
              <a:ext uri="{FF2B5EF4-FFF2-40B4-BE49-F238E27FC236}">
                <a16:creationId xmlns:a16="http://schemas.microsoft.com/office/drawing/2014/main" id="{E4FA9B3C-1FF1-914D-A59E-CA40875151CE}"/>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rgbClr val="002F56"/>
                </a:solidFill>
              </a:defRPr>
            </a:lvl1pPr>
          </a:lstStyle>
          <a:p>
            <a:r>
              <a:rPr lang="en-US"/>
              <a:t>Thank You!</a:t>
            </a:r>
          </a:p>
        </p:txBody>
      </p:sp>
    </p:spTree>
    <p:extLst>
      <p:ext uri="{BB962C8B-B14F-4D97-AF65-F5344CB8AC3E}">
        <p14:creationId xmlns:p14="http://schemas.microsoft.com/office/powerpoint/2010/main" val="536349515"/>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End Slide 2">
    <p:bg>
      <p:bgPr>
        <a:solidFill>
          <a:srgbClr val="002F56"/>
        </a:solidFill>
        <a:effectLst/>
      </p:bgPr>
    </p:bg>
    <p:spTree>
      <p:nvGrpSpPr>
        <p:cNvPr id="1" name=""/>
        <p:cNvGrpSpPr/>
        <p:nvPr/>
      </p:nvGrpSpPr>
      <p:grpSpPr>
        <a:xfrm>
          <a:off x="0" y="0"/>
          <a:ext cx="0" cy="0"/>
        </a:xfrm>
      </p:grpSpPr>
      <p:sp>
        <p:nvSpPr>
          <p:cNvPr id="4" name="Rectangle 3">
            <a:extLst>
              <a:ext uri="{FF2B5EF4-FFF2-40B4-BE49-F238E27FC236}">
                <a16:creationId xmlns:a16="http://schemas.microsoft.com/office/drawing/2014/main" id="{5223C36F-F942-431A-AE32-315502B0000D}"/>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DBB6F5-C2E6-CD4B-AFD6-89E5347D7769}"/>
              </a:ext>
            </a:extLst>
          </p:cNvPr>
          <p:cNvPicPr>
            <a:picLocks noChangeAspect="1"/>
          </p:cNvPicPr>
          <p:nvPr userDrawn="1"/>
        </p:nvPicPr>
        <p:blipFill>
          <a:blip r:embed="rId1">
            <a:alphaModFix amt="17000"/>
            <a:extLst>
              <a:ext uri="{28A0092B-C50C-407E-A947-70E740481C1C}">
                <a14:useLocalDpi xmlns:a14="http://schemas.microsoft.com/office/drawing/2010/main"/>
              </a:ext>
            </a:extLst>
          </a:blip>
          <a:srcRect t="33903" b="4214"/>
          <a:stretch>
            <a:fillRect/>
          </a:stretch>
        </p:blipFill>
        <p:spPr>
          <a:xfrm>
            <a:off x="-2214" y="850509"/>
            <a:ext cx="12192000" cy="4289763"/>
          </a:xfrm>
          <a:prstGeom prst="rect">
            <a:avLst/>
          </a:prstGeom>
        </p:spPr>
      </p:pic>
      <p:pic>
        <p:nvPicPr>
          <p:cNvPr id="10" name="Picture 9">
            <a:extLst>
              <a:ext uri="{FF2B5EF4-FFF2-40B4-BE49-F238E27FC236}">
                <a16:creationId xmlns:a16="http://schemas.microsoft.com/office/drawing/2014/main" id="{1C84D966-655A-2A40-AC63-8D784B5DBA90}"/>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0" y="2331639"/>
            <a:ext cx="12192000" cy="2675140"/>
          </a:xfrm>
          <a:prstGeom prst="rect">
            <a:avLst/>
          </a:prstGeom>
        </p:spPr>
      </p:pic>
      <p:sp>
        <p:nvSpPr>
          <p:cNvPr id="11" name="Title 1">
            <a:extLst>
              <a:ext uri="{FF2B5EF4-FFF2-40B4-BE49-F238E27FC236}">
                <a16:creationId xmlns:a16="http://schemas.microsoft.com/office/drawing/2014/main" id="{D47E9A00-2A21-5844-8CE2-64885373E5A7}"/>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chemeClr val="bg1"/>
                </a:solidFill>
              </a:defRPr>
            </a:lvl1pPr>
          </a:lstStyle>
          <a:p>
            <a:r>
              <a:rPr lang="en-US"/>
              <a:t>Thank You!</a:t>
            </a:r>
          </a:p>
        </p:txBody>
      </p:sp>
    </p:spTree>
    <p:extLst>
      <p:ext uri="{BB962C8B-B14F-4D97-AF65-F5344CB8AC3E}">
        <p14:creationId xmlns:p14="http://schemas.microsoft.com/office/powerpoint/2010/main" val="804321908"/>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Blank">
    <p:spTree>
      <p:nvGrpSpPr>
        <p:cNvPr id="1" name=""/>
        <p:cNvGrpSpPr/>
        <p:nvPr/>
      </p:nvGrpSpPr>
      <p:grpSpPr>
        <a:xfrm>
          <a:off x="0" y="0"/>
          <a:ext cx="0" cy="0"/>
        </a:xfrm>
      </p:grpSpPr>
      <p:sp>
        <p:nvSpPr>
          <p:cNvPr id="10" name="Rectangle 9">
            <a:extLst>
              <a:ext uri="{FF2B5EF4-FFF2-40B4-BE49-F238E27FC236}">
                <a16:creationId xmlns:a16="http://schemas.microsoft.com/office/drawing/2014/main" id="{E9F341F9-B593-4FAC-A2BA-EA582DEF476B}"/>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71903"/>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White - 1 column">
  <p:cSld name="White - 1 column">
    <p:bg>
      <p:bgPr>
        <a:solidFill>
          <a:srgbClr val="FFFFFF"/>
        </a:solidFill>
        <a:effectLst/>
      </p:bgPr>
    </p:bg>
    <p:spTree>
      <p:nvGrpSpPr>
        <p:cNvPr id="1" name="Shape 14"/>
        <p:cNvGrpSpPr/>
        <p:nvPr/>
      </p:nvGrpSpPr>
      <p:grpSpPr>
        <a:xfrm>
          <a:off x="0" y="0"/>
          <a:ext cx="0" cy="0"/>
        </a:xfrm>
      </p:grpSpPr>
      <p:sp>
        <p:nvSpPr>
          <p:cNvPr id="15" name="Google Shape;15;p3"/>
          <p:cNvSpPr txBox="1">
            <a:spLocks noGrp="1"/>
          </p:cNvSpPr>
          <p:nvPr>
            <p:ph type="ctrTitle"/>
          </p:nvPr>
        </p:nvSpPr>
        <p:spPr>
          <a:xfrm>
            <a:off x="950467" y="385869"/>
            <a:ext cx="9848800" cy="11256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Clr>
                <a:srgbClr val="046B99"/>
              </a:buClr>
              <a:buSzPts val="2600"/>
              <a:buNone/>
              <a:defRPr sz="3467" b="1">
                <a:solidFill>
                  <a:srgbClr val="046B99"/>
                </a:solidFill>
              </a:defRPr>
            </a:lvl1pPr>
            <a:lvl2pPr lvl="1" algn="ctr">
              <a:lnSpc>
                <a:spcPct val="100000"/>
              </a:lnSpc>
              <a:spcBef>
                <a:spcPct val="0"/>
              </a:spcBef>
              <a:spcAft>
                <a:spcPct val="0"/>
              </a:spcAft>
              <a:buClr>
                <a:srgbClr val="1C304A"/>
              </a:buClr>
              <a:buSzPts val="2800"/>
              <a:buNone/>
              <a:defRPr>
                <a:solidFill>
                  <a:srgbClr val="1C304A"/>
                </a:solidFill>
              </a:defRPr>
            </a:lvl2pPr>
            <a:lvl3pPr lvl="2" algn="ctr">
              <a:lnSpc>
                <a:spcPct val="100000"/>
              </a:lnSpc>
              <a:spcBef>
                <a:spcPct val="0"/>
              </a:spcBef>
              <a:spcAft>
                <a:spcPct val="0"/>
              </a:spcAft>
              <a:buClr>
                <a:srgbClr val="1C304A"/>
              </a:buClr>
              <a:buSzPts val="2800"/>
              <a:buNone/>
              <a:defRPr>
                <a:solidFill>
                  <a:srgbClr val="1C304A"/>
                </a:solidFill>
              </a:defRPr>
            </a:lvl3pPr>
            <a:lvl4pPr lvl="3" algn="ctr">
              <a:lnSpc>
                <a:spcPct val="100000"/>
              </a:lnSpc>
              <a:spcBef>
                <a:spcPct val="0"/>
              </a:spcBef>
              <a:spcAft>
                <a:spcPct val="0"/>
              </a:spcAft>
              <a:buClr>
                <a:srgbClr val="1C304A"/>
              </a:buClr>
              <a:buSzPts val="2800"/>
              <a:buNone/>
              <a:defRPr>
                <a:solidFill>
                  <a:srgbClr val="1C304A"/>
                </a:solidFill>
              </a:defRPr>
            </a:lvl4pPr>
            <a:lvl5pPr lvl="4" algn="ctr">
              <a:lnSpc>
                <a:spcPct val="100000"/>
              </a:lnSpc>
              <a:spcBef>
                <a:spcPct val="0"/>
              </a:spcBef>
              <a:spcAft>
                <a:spcPct val="0"/>
              </a:spcAft>
              <a:buClr>
                <a:srgbClr val="1C304A"/>
              </a:buClr>
              <a:buSzPts val="2800"/>
              <a:buNone/>
              <a:defRPr>
                <a:solidFill>
                  <a:srgbClr val="1C304A"/>
                </a:solidFill>
              </a:defRPr>
            </a:lvl5pPr>
            <a:lvl6pPr lvl="5" algn="ctr">
              <a:lnSpc>
                <a:spcPct val="100000"/>
              </a:lnSpc>
              <a:spcBef>
                <a:spcPct val="0"/>
              </a:spcBef>
              <a:spcAft>
                <a:spcPct val="0"/>
              </a:spcAft>
              <a:buClr>
                <a:srgbClr val="1C304A"/>
              </a:buClr>
              <a:buSzPts val="2800"/>
              <a:buNone/>
              <a:defRPr>
                <a:solidFill>
                  <a:srgbClr val="1C304A"/>
                </a:solidFill>
              </a:defRPr>
            </a:lvl6pPr>
            <a:lvl7pPr lvl="6" algn="ctr">
              <a:lnSpc>
                <a:spcPct val="100000"/>
              </a:lnSpc>
              <a:spcBef>
                <a:spcPct val="0"/>
              </a:spcBef>
              <a:spcAft>
                <a:spcPct val="0"/>
              </a:spcAft>
              <a:buClr>
                <a:srgbClr val="1C304A"/>
              </a:buClr>
              <a:buSzPts val="2800"/>
              <a:buNone/>
              <a:defRPr>
                <a:solidFill>
                  <a:srgbClr val="1C304A"/>
                </a:solidFill>
              </a:defRPr>
            </a:lvl7pPr>
            <a:lvl8pPr lvl="7" algn="ctr">
              <a:lnSpc>
                <a:spcPct val="100000"/>
              </a:lnSpc>
              <a:spcBef>
                <a:spcPct val="0"/>
              </a:spcBef>
              <a:spcAft>
                <a:spcPct val="0"/>
              </a:spcAft>
              <a:buClr>
                <a:srgbClr val="1C304A"/>
              </a:buClr>
              <a:buSzPts val="2800"/>
              <a:buNone/>
              <a:defRPr>
                <a:solidFill>
                  <a:srgbClr val="1C304A"/>
                </a:solidFill>
              </a:defRPr>
            </a:lvl8pPr>
            <a:lvl9pPr lvl="8" algn="ctr">
              <a:lnSpc>
                <a:spcPct val="100000"/>
              </a:lnSpc>
              <a:spcBef>
                <a:spcPct val="0"/>
              </a:spcBef>
              <a:spcAft>
                <a:spcPct val="0"/>
              </a:spcAft>
              <a:buClr>
                <a:srgbClr val="1C304A"/>
              </a:buClr>
              <a:buSzPts val="2800"/>
              <a:buNone/>
              <a:defRPr>
                <a:solidFill>
                  <a:srgbClr val="1C304A"/>
                </a:solidFill>
              </a:defRPr>
            </a:lvl9pPr>
          </a:lstStyle>
          <a:p>
            <a:endParaRPr/>
          </a:p>
        </p:txBody>
      </p:sp>
      <p:sp>
        <p:nvSpPr>
          <p:cNvPr id="16" name="Google Shape;16;p3"/>
          <p:cNvSpPr txBox="1">
            <a:spLocks noGrp="1"/>
          </p:cNvSpPr>
          <p:nvPr>
            <p:ph type="body" idx="1"/>
          </p:nvPr>
        </p:nvSpPr>
        <p:spPr>
          <a:xfrm>
            <a:off x="831200" y="2216501"/>
            <a:ext cx="105220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ct val="0"/>
              </a:spcBef>
              <a:spcAft>
                <a:spcPct val="0"/>
              </a:spcAft>
              <a:buClr>
                <a:srgbClr val="1C304A"/>
              </a:buClr>
              <a:buSzPts val="1800"/>
              <a:buChar char="●"/>
              <a:defRPr>
                <a:solidFill>
                  <a:srgbClr val="1C304A"/>
                </a:solidFill>
              </a:defRPr>
            </a:lvl1pPr>
            <a:lvl2pPr marL="1219170" lvl="1" indent="-423323" algn="l">
              <a:lnSpc>
                <a:spcPct val="115000"/>
              </a:lnSpc>
              <a:spcBef>
                <a:spcPts val="2133"/>
              </a:spcBef>
              <a:spcAft>
                <a:spcPct val="0"/>
              </a:spcAft>
              <a:buClr>
                <a:srgbClr val="1C304A"/>
              </a:buClr>
              <a:buSzPts val="1400"/>
              <a:buChar char="○"/>
              <a:defRPr>
                <a:solidFill>
                  <a:srgbClr val="1C304A"/>
                </a:solidFill>
              </a:defRPr>
            </a:lvl2pPr>
            <a:lvl3pPr marL="1828754" lvl="2" indent="-423323" algn="l">
              <a:lnSpc>
                <a:spcPct val="115000"/>
              </a:lnSpc>
              <a:spcBef>
                <a:spcPts val="2133"/>
              </a:spcBef>
              <a:spcAft>
                <a:spcPct val="0"/>
              </a:spcAft>
              <a:buClr>
                <a:srgbClr val="1C304A"/>
              </a:buClr>
              <a:buSzPts val="1400"/>
              <a:buChar char="■"/>
              <a:defRPr>
                <a:solidFill>
                  <a:srgbClr val="1C304A"/>
                </a:solidFill>
              </a:defRPr>
            </a:lvl3pPr>
            <a:lvl4pPr marL="2438339" lvl="3" indent="-406390" algn="l">
              <a:lnSpc>
                <a:spcPct val="115000"/>
              </a:lnSpc>
              <a:spcBef>
                <a:spcPts val="2133"/>
              </a:spcBef>
              <a:spcAft>
                <a:spcPct val="0"/>
              </a:spcAft>
              <a:buClr>
                <a:srgbClr val="1C304A"/>
              </a:buClr>
              <a:buSzPts val="1200"/>
              <a:buChar char="●"/>
              <a:defRPr>
                <a:solidFill>
                  <a:srgbClr val="1C304A"/>
                </a:solidFill>
              </a:defRPr>
            </a:lvl4pPr>
            <a:lvl5pPr marL="3047924" lvl="4" indent="-389457" algn="l">
              <a:lnSpc>
                <a:spcPct val="115000"/>
              </a:lnSpc>
              <a:spcBef>
                <a:spcPts val="2133"/>
              </a:spcBef>
              <a:spcAft>
                <a:spcPct val="0"/>
              </a:spcAft>
              <a:buClr>
                <a:srgbClr val="1C304A"/>
              </a:buClr>
              <a:buSzPts val="1000"/>
              <a:buChar char="○"/>
              <a:defRPr>
                <a:solidFill>
                  <a:srgbClr val="1C304A"/>
                </a:solidFill>
              </a:defRPr>
            </a:lvl5pPr>
            <a:lvl6pPr marL="3657509" lvl="5" indent="-372524" algn="l">
              <a:lnSpc>
                <a:spcPct val="115000"/>
              </a:lnSpc>
              <a:spcBef>
                <a:spcPts val="2133"/>
              </a:spcBef>
              <a:spcAft>
                <a:spcPct val="0"/>
              </a:spcAft>
              <a:buClr>
                <a:srgbClr val="1C304A"/>
              </a:buClr>
              <a:buSzPts val="800"/>
              <a:buChar char="■"/>
              <a:defRPr>
                <a:solidFill>
                  <a:srgbClr val="1C304A"/>
                </a:solidFill>
              </a:defRPr>
            </a:lvl6pPr>
            <a:lvl7pPr marL="4267093" lvl="6" indent="-372524" algn="l">
              <a:lnSpc>
                <a:spcPct val="115000"/>
              </a:lnSpc>
              <a:spcBef>
                <a:spcPts val="2133"/>
              </a:spcBef>
              <a:spcAft>
                <a:spcPct val="0"/>
              </a:spcAft>
              <a:buClr>
                <a:srgbClr val="1C304A"/>
              </a:buClr>
              <a:buSzPts val="800"/>
              <a:buChar char="●"/>
              <a:defRPr>
                <a:solidFill>
                  <a:srgbClr val="1C304A"/>
                </a:solidFill>
              </a:defRPr>
            </a:lvl7pPr>
            <a:lvl8pPr marL="4876678" lvl="7" indent="-372524" algn="l">
              <a:lnSpc>
                <a:spcPct val="115000"/>
              </a:lnSpc>
              <a:spcBef>
                <a:spcPts val="2133"/>
              </a:spcBef>
              <a:spcAft>
                <a:spcPct val="0"/>
              </a:spcAft>
              <a:buClr>
                <a:srgbClr val="1C304A"/>
              </a:buClr>
              <a:buSzPts val="800"/>
              <a:buChar char="○"/>
              <a:defRPr>
                <a:solidFill>
                  <a:srgbClr val="1C304A"/>
                </a:solidFill>
              </a:defRPr>
            </a:lvl8pPr>
            <a:lvl9pPr marL="5486263" lvl="8" indent="-372524" algn="l">
              <a:lnSpc>
                <a:spcPct val="115000"/>
              </a:lnSpc>
              <a:spcBef>
                <a:spcPts val="2133"/>
              </a:spcBef>
              <a:spcAft>
                <a:spcPts val="2133"/>
              </a:spcAft>
              <a:buClr>
                <a:srgbClr val="1C304A"/>
              </a:buClr>
              <a:buSzPts val="800"/>
              <a:buChar char="■"/>
              <a:defRPr>
                <a:solidFill>
                  <a:srgbClr val="1C304A"/>
                </a:solidFill>
              </a:defRPr>
            </a:lvl9pPr>
          </a:lstStyle>
          <a:p>
            <a:endParaRPr/>
          </a:p>
        </p:txBody>
      </p:sp>
      <p:sp>
        <p:nvSpPr>
          <p:cNvPr id="17" name="Google Shape;17;p3"/>
          <p:cNvSpPr txBox="1">
            <a:spLocks noGrp="1"/>
          </p:cNvSpPr>
          <p:nvPr>
            <p:ph type="sldNum" idx="12"/>
          </p:nvPr>
        </p:nvSpPr>
        <p:spPr>
          <a:xfrm>
            <a:off x="11296600" y="6353852"/>
            <a:ext cx="731600" cy="349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ct val="0"/>
              </a:spcBef>
              <a:spcAft>
                <a:spcPct val="0"/>
              </a:spcAft>
              <a:buClr>
                <a:srgbClr val="000000"/>
              </a:buClr>
              <a:buSzPts val="1200"/>
              <a:buFont typeface="Arial"/>
              <a:buNone/>
              <a:defRPr sz="16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687939014"/>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with Photo">
    <p:bg>
      <p:bgPr>
        <a:solidFill>
          <a:srgbClr val="002F56"/>
        </a:solidFill>
        <a:effectLst/>
      </p:bgPr>
    </p:bg>
    <p:spTree>
      <p:nvGrpSpPr>
        <p:cNvPr id="1" name=""/>
        <p:cNvGrpSpPr/>
        <p:nvPr/>
      </p:nvGrpSpPr>
      <p:grpSpPr>
        <a:xfrm>
          <a:off x="0" y="0"/>
          <a:ext cx="0" cy="0"/>
        </a:xfrm>
      </p:grpSpPr>
      <p:pic>
        <p:nvPicPr>
          <p:cNvPr id="9" name="Picture 8">
            <a:extLst>
              <a:ext uri="{FF2B5EF4-FFF2-40B4-BE49-F238E27FC236}">
                <a16:creationId xmlns:a16="http://schemas.microsoft.com/office/drawing/2014/main" id="{8FE7259E-FC32-0C4F-9E24-C92E4C7A2DDE}"/>
              </a:ext>
            </a:extLst>
          </p:cNvPr>
          <p:cNvPicPr>
            <a:picLocks noChangeAspect="1"/>
          </p:cNvPicPr>
          <p:nvPr userDrawn="1"/>
        </p:nvPicPr>
        <p:blipFill>
          <a:blip r:embed="rId1">
            <a:alphaModFix amt="17000"/>
            <a:extLst>
              <a:ext uri="{28A0092B-C50C-407E-A947-70E740481C1C}">
                <a14:useLocalDpi xmlns:a14="http://schemas.microsoft.com/office/drawing/2010/main"/>
              </a:ext>
            </a:extLst>
          </a:blip>
          <a:srcRect t="33903" b="4214"/>
          <a:stretch>
            <a:fillRect/>
          </a:stretch>
        </p:blipFill>
        <p:spPr>
          <a:xfrm>
            <a:off x="0" y="1989761"/>
            <a:ext cx="12192000" cy="4289763"/>
          </a:xfrm>
          <a:prstGeom prst="rect">
            <a:avLst/>
          </a:prstGeom>
        </p:spPr>
      </p:pic>
      <p:pic>
        <p:nvPicPr>
          <p:cNvPr id="10" name="Picture 9">
            <a:extLst>
              <a:ext uri="{FF2B5EF4-FFF2-40B4-BE49-F238E27FC236}">
                <a16:creationId xmlns:a16="http://schemas.microsoft.com/office/drawing/2014/main" id="{3506B5D2-872A-4445-90E2-746C2CAFCB68}"/>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2214" y="3470891"/>
            <a:ext cx="12192000" cy="2675140"/>
          </a:xfrm>
          <a:prstGeom prst="rect">
            <a:avLst/>
          </a:prstGeom>
        </p:spPr>
      </p:pic>
      <p:pic>
        <p:nvPicPr>
          <p:cNvPr id="13" name="Picture 2">
            <a:extLst>
              <a:ext uri="{FF2B5EF4-FFF2-40B4-BE49-F238E27FC236}">
                <a16:creationId xmlns:a16="http://schemas.microsoft.com/office/drawing/2014/main" id="{9B2F2091-4844-1342-94E2-DC2F648FF50B}"/>
              </a:ext>
            </a:extLst>
          </p:cNvPr>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C911D7E5-8A3A-F64E-A06A-CAFF5987E8D9}"/>
              </a:ext>
            </a:extLst>
          </p:cNvPr>
          <p:cNvSpPr>
            <a:spLocks noGrp="1"/>
          </p:cNvSpPr>
          <p:nvPr>
            <p:ph type="ctrTitle" hasCustomPrompt="1"/>
          </p:nvPr>
        </p:nvSpPr>
        <p:spPr>
          <a:xfrm>
            <a:off x="4465891" y="2644653"/>
            <a:ext cx="7189495" cy="826238"/>
          </a:xfrm>
          <a:prstGeom prst="rect">
            <a:avLst/>
          </a:prstGeom>
        </p:spPr>
        <p:txBody>
          <a:bodyPr anchor="ctr">
            <a:noAutofit/>
          </a:bodyPr>
          <a:lstStyle>
            <a:lvl1pPr algn="l">
              <a:defRPr sz="5500">
                <a:solidFill>
                  <a:schemeClr val="bg1"/>
                </a:solidFill>
              </a:defRPr>
            </a:lvl1pPr>
          </a:lstStyle>
          <a:p>
            <a:r>
              <a:rPr lang="en-US"/>
              <a:t>Secondary Title Slide</a:t>
            </a:r>
          </a:p>
        </p:txBody>
      </p:sp>
      <p:sp>
        <p:nvSpPr>
          <p:cNvPr id="16" name="Picture Placeholder 2">
            <a:extLst>
              <a:ext uri="{FF2B5EF4-FFF2-40B4-BE49-F238E27FC236}">
                <a16:creationId xmlns:a16="http://schemas.microsoft.com/office/drawing/2014/main" id="{DF8D5077-6F48-9445-A833-83A2EAA50547}"/>
              </a:ext>
            </a:extLst>
          </p:cNvPr>
          <p:cNvSpPr>
            <a:spLocks noGrp="1" noChangeAspect="1"/>
          </p:cNvSpPr>
          <p:nvPr>
            <p:ph type="pic" idx="1"/>
          </p:nvPr>
        </p:nvSpPr>
        <p:spPr>
          <a:xfrm>
            <a:off x="534400" y="1360117"/>
            <a:ext cx="3741025" cy="3487954"/>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9" name="Picture 18">
            <a:extLst>
              <a:ext uri="{FF2B5EF4-FFF2-40B4-BE49-F238E27FC236}">
                <a16:creationId xmlns:a16="http://schemas.microsoft.com/office/drawing/2014/main" id="{06078D3B-F6C7-4240-AC3C-B026F3CB3B0C}"/>
              </a:ext>
              <a:ext uri="{C183D7F6-B498-43B3-948B-1728B52AA6E4}">
                <adec:decorative xmlns:adec="http://schemas.microsoft.com/office/drawing/2017/decorative" val="1"/>
              </a:ext>
            </a:extLst>
          </p:cNvPr>
          <p:cNvPicPr/>
          <p:nvPr userDrawn="1"/>
        </p:nvPicPr>
        <p:blipFill>
          <a:blip r:embed="rId4">
            <a:extLst>
              <a:ext uri="{28A0092B-C50C-407E-A947-70E740481C1C}">
                <a14:useLocalDpi xmlns:a14="http://schemas.microsoft.com/office/drawing/2010/main"/>
              </a:ext>
            </a:extLst>
          </a:blip>
          <a:stretch>
            <a:fillRect/>
          </a:stretch>
        </p:blipFill>
        <p:spPr>
          <a:xfrm>
            <a:off x="4490875" y="1299235"/>
            <a:ext cx="1288389" cy="1284437"/>
          </a:xfrm>
          <a:prstGeom prst="rect">
            <a:avLst/>
          </a:prstGeom>
        </p:spPr>
      </p:pic>
      <p:pic>
        <p:nvPicPr>
          <p:cNvPr id="23" name="Picture 22">
            <a:extLst>
              <a:ext uri="{FF2B5EF4-FFF2-40B4-BE49-F238E27FC236}">
                <a16:creationId xmlns:a16="http://schemas.microsoft.com/office/drawing/2014/main" id="{E58CD825-6DAB-8F4B-95D3-27D3B3AE57E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495316" y="6254833"/>
            <a:ext cx="2014330" cy="391318"/>
          </a:xfrm>
          <a:prstGeom prst="rect">
            <a:avLst/>
          </a:prstGeom>
        </p:spPr>
      </p:pic>
      <p:pic>
        <p:nvPicPr>
          <p:cNvPr id="24" name="Picture 23">
            <a:extLst>
              <a:ext uri="{FF2B5EF4-FFF2-40B4-BE49-F238E27FC236}">
                <a16:creationId xmlns:a16="http://schemas.microsoft.com/office/drawing/2014/main" id="{AA000996-E3D9-5341-8AA8-E880295C63D4}"/>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424609" y="6256905"/>
            <a:ext cx="2092994" cy="389246"/>
          </a:xfrm>
          <a:prstGeom prst="rect">
            <a:avLst/>
          </a:prstGeom>
        </p:spPr>
      </p:pic>
      <p:sp>
        <p:nvSpPr>
          <p:cNvPr id="25" name="Subtitle 2">
            <a:extLst>
              <a:ext uri="{FF2B5EF4-FFF2-40B4-BE49-F238E27FC236}">
                <a16:creationId xmlns:a16="http://schemas.microsoft.com/office/drawing/2014/main" id="{A152C89E-3F7B-A649-BD19-DCA765D1A474}"/>
              </a:ext>
            </a:extLst>
          </p:cNvPr>
          <p:cNvSpPr>
            <a:spLocks noGrp="1"/>
          </p:cNvSpPr>
          <p:nvPr>
            <p:ph type="subTitle" idx="10"/>
          </p:nvPr>
        </p:nvSpPr>
        <p:spPr>
          <a:xfrm>
            <a:off x="4465891" y="3529009"/>
            <a:ext cx="7189495" cy="43316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11">
            <a:extLst>
              <a:ext uri="{FF2B5EF4-FFF2-40B4-BE49-F238E27FC236}">
                <a16:creationId xmlns:a16="http://schemas.microsoft.com/office/drawing/2014/main" id="{38A4B7F9-CB13-6D4D-883C-AE5DAB64D54F}"/>
              </a:ext>
            </a:extLst>
          </p:cNvPr>
          <p:cNvSpPr>
            <a:spLocks noGrp="1"/>
          </p:cNvSpPr>
          <p:nvPr>
            <p:ph type="body" sz="quarter" idx="11" hasCustomPrompt="1"/>
          </p:nvPr>
        </p:nvSpPr>
        <p:spPr>
          <a:xfrm>
            <a:off x="4461500" y="4073371"/>
            <a:ext cx="7189495" cy="774700"/>
          </a:xfrm>
        </p:spPr>
        <p:txBody>
          <a:bodyPr>
            <a:normAutofit/>
          </a:bodyPr>
          <a:lstStyle>
            <a:lvl1pPr marL="0" indent="0" algn="l">
              <a:buNone/>
              <a:defRPr sz="2000">
                <a:solidFill>
                  <a:schemeClr val="bg1"/>
                </a:solidFill>
                <a:latin typeface="+mj-lt"/>
              </a:defRPr>
            </a:lvl1pPr>
          </a:lstStyle>
          <a:p>
            <a:pPr lvl="0"/>
            <a:r>
              <a:rPr lang="en-US"/>
              <a:t>Briefer: Name and Title</a:t>
            </a:r>
          </a:p>
        </p:txBody>
      </p:sp>
    </p:spTree>
    <p:extLst>
      <p:ext uri="{BB962C8B-B14F-4D97-AF65-F5344CB8AC3E}">
        <p14:creationId xmlns:p14="http://schemas.microsoft.com/office/powerpoint/2010/main" val="750491744"/>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
        <p:nvSpPr>
          <p:cNvPr id="3" name="Content Placeholder 2"/>
          <p:cNvSpPr>
            <a:spLocks noGrp="1"/>
          </p:cNvSpPr>
          <p:nvPr>
            <p:ph idx="1"/>
          </p:nvPr>
        </p:nvSpPr>
        <p:spPr>
          <a:xfrm>
            <a:off x="838200" y="1608667"/>
            <a:ext cx="10515600" cy="4247991"/>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55055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Content, and Sidebar Photo">
    <p:spTree>
      <p:nvGrpSpPr>
        <p:cNvPr id="1" name=""/>
        <p:cNvGrpSpPr/>
        <p:nvPr/>
      </p:nvGrpSpPr>
      <p:grpSpPr>
        <a:xfrm>
          <a:off x="0" y="0"/>
          <a:ext cx="0" cy="0"/>
        </a:xfrm>
      </p:grpSpPr>
      <p:pic>
        <p:nvPicPr>
          <p:cNvPr id="12" name="Picture 11">
            <a:extLst>
              <a:ext uri="{FF2B5EF4-FFF2-40B4-BE49-F238E27FC236}">
                <a16:creationId xmlns:a16="http://schemas.microsoft.com/office/drawing/2014/main" id="{E95C181A-A9BA-764D-9C94-AB35096B24E3}"/>
              </a:ext>
            </a:extLst>
          </p:cNvPr>
          <p:cNvPicPr>
            <a:picLocks noChangeAspect="1"/>
          </p:cNvPicPr>
          <p:nvPr userDrawn="1"/>
        </p:nvPicPr>
        <p:blipFill>
          <a:blip r:embed="rId1">
            <a:alphaModFix amt="7000"/>
            <a:extLst>
              <a:ext uri="{28A0092B-C50C-407E-A947-70E740481C1C}">
                <a14:useLocalDpi xmlns:a14="http://schemas.microsoft.com/office/drawing/2010/main"/>
              </a:ext>
            </a:extLst>
          </a:blip>
          <a:srcRect t="33903" b="4214"/>
          <a:stretch>
            <a:fillRect/>
          </a:stretch>
        </p:blipFill>
        <p:spPr>
          <a:xfrm>
            <a:off x="0" y="1431561"/>
            <a:ext cx="12192000" cy="4289763"/>
          </a:xfrm>
          <a:prstGeom prst="rect">
            <a:avLst/>
          </a:prstGeom>
        </p:spPr>
      </p:pic>
      <p:pic>
        <p:nvPicPr>
          <p:cNvPr id="13" name="Picture 12">
            <a:extLst>
              <a:ext uri="{FF2B5EF4-FFF2-40B4-BE49-F238E27FC236}">
                <a16:creationId xmlns:a16="http://schemas.microsoft.com/office/drawing/2014/main" id="{02EEF13A-DEE0-8443-B2A9-F842BA2C9DE6}"/>
              </a:ext>
            </a:extLst>
          </p:cNvPr>
          <p:cNvPicPr>
            <a:picLocks noChangeAspect="1"/>
          </p:cNvPicPr>
          <p:nvPr userDrawn="1"/>
        </p:nvPicPr>
        <p:blipFill>
          <a:blip r:embed="rId2">
            <a:alphaModFix amt="19000"/>
            <a:extLst>
              <a:ext uri="{28A0092B-C50C-407E-A947-70E740481C1C}">
                <a14:useLocalDpi xmlns:a14="http://schemas.microsoft.com/office/drawing/2010/main"/>
              </a:ext>
            </a:extLst>
          </a:blip>
          <a:srcRect t="49466" b="11942"/>
          <a:stretch>
            <a:fillRect/>
          </a:stretch>
        </p:blipFill>
        <p:spPr>
          <a:xfrm>
            <a:off x="2214" y="2912691"/>
            <a:ext cx="12192000" cy="2675140"/>
          </a:xfrm>
          <a:prstGeom prst="rect">
            <a:avLst/>
          </a:prstGeom>
        </p:spPr>
      </p:pic>
      <p:sp>
        <p:nvSpPr>
          <p:cNvPr id="11" name="Picture Placeholder 2">
            <a:extLst>
              <a:ext uri="{FF2B5EF4-FFF2-40B4-BE49-F238E27FC236}">
                <a16:creationId xmlns:a16="http://schemas.microsoft.com/office/drawing/2014/main" id="{F89232B3-75B4-4844-BDA8-8CA59EC50269}"/>
              </a:ext>
            </a:extLst>
          </p:cNvPr>
          <p:cNvSpPr>
            <a:spLocks noGrp="1" noChangeAspect="1"/>
          </p:cNvSpPr>
          <p:nvPr>
            <p:ph type="pic" idx="14"/>
          </p:nvPr>
        </p:nvSpPr>
        <p:spPr>
          <a:xfrm>
            <a:off x="7342409" y="1686408"/>
            <a:ext cx="4011391" cy="3740031"/>
          </a:xfrm>
        </p:spPr>
        <p:txBody>
          <a:bodyPr anchor="t"/>
          <a:lstStyle>
            <a:lvl1pPr marL="0" indent="0">
              <a:buNone/>
              <a:defRPr sz="3200">
                <a:solidFill>
                  <a:srgbClr val="002F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Content Placeholder 2">
            <a:extLst>
              <a:ext uri="{FF2B5EF4-FFF2-40B4-BE49-F238E27FC236}">
                <a16:creationId xmlns:a16="http://schemas.microsoft.com/office/drawing/2014/main" id="{300C3B68-8455-D448-9503-AB8AC173FFAE}"/>
              </a:ext>
            </a:extLst>
          </p:cNvPr>
          <p:cNvSpPr>
            <a:spLocks noGrp="1"/>
          </p:cNvSpPr>
          <p:nvPr>
            <p:ph idx="1"/>
          </p:nvPr>
        </p:nvSpPr>
        <p:spPr>
          <a:xfrm>
            <a:off x="838202" y="1686408"/>
            <a:ext cx="6117234" cy="3740031"/>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B54B5D15-7620-8943-B1D6-C4989A375AA5}"/>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Tree>
    <p:extLst>
      <p:ext uri="{BB962C8B-B14F-4D97-AF65-F5344CB8AC3E}">
        <p14:creationId xmlns:p14="http://schemas.microsoft.com/office/powerpoint/2010/main" val="107708371"/>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Quote">
    <p:spTree>
      <p:nvGrpSpPr>
        <p:cNvPr id="1" name=""/>
        <p:cNvGrpSpPr/>
        <p:nvPr/>
      </p:nvGrpSpPr>
      <p:grpSpPr>
        <a:xfrm>
          <a:off x="0" y="0"/>
          <a:ext cx="0" cy="0"/>
        </a:xfrm>
      </p:grpSpPr>
      <p:pic>
        <p:nvPicPr>
          <p:cNvPr id="12" name="Picture 11">
            <a:extLst>
              <a:ext uri="{FF2B5EF4-FFF2-40B4-BE49-F238E27FC236}">
                <a16:creationId xmlns:a16="http://schemas.microsoft.com/office/drawing/2014/main" id="{E95C181A-A9BA-764D-9C94-AB35096B24E3}"/>
              </a:ext>
            </a:extLst>
          </p:cNvPr>
          <p:cNvPicPr>
            <a:picLocks noChangeAspect="1"/>
          </p:cNvPicPr>
          <p:nvPr userDrawn="1"/>
        </p:nvPicPr>
        <p:blipFill>
          <a:blip r:embed="rId1">
            <a:alphaModFix amt="7000"/>
            <a:extLst>
              <a:ext uri="{28A0092B-C50C-407E-A947-70E740481C1C}">
                <a14:useLocalDpi xmlns:a14="http://schemas.microsoft.com/office/drawing/2010/main"/>
              </a:ext>
            </a:extLst>
          </a:blip>
          <a:srcRect t="33903" b="4214"/>
          <a:stretch>
            <a:fillRect/>
          </a:stretch>
        </p:blipFill>
        <p:spPr>
          <a:xfrm>
            <a:off x="0" y="1431561"/>
            <a:ext cx="12192000" cy="4289763"/>
          </a:xfrm>
          <a:prstGeom prst="rect">
            <a:avLst/>
          </a:prstGeom>
        </p:spPr>
      </p:pic>
      <p:pic>
        <p:nvPicPr>
          <p:cNvPr id="13" name="Picture 12">
            <a:extLst>
              <a:ext uri="{FF2B5EF4-FFF2-40B4-BE49-F238E27FC236}">
                <a16:creationId xmlns:a16="http://schemas.microsoft.com/office/drawing/2014/main" id="{02EEF13A-DEE0-8443-B2A9-F842BA2C9DE6}"/>
              </a:ext>
            </a:extLst>
          </p:cNvPr>
          <p:cNvPicPr>
            <a:picLocks noChangeAspect="1"/>
          </p:cNvPicPr>
          <p:nvPr userDrawn="1"/>
        </p:nvPicPr>
        <p:blipFill>
          <a:blip r:embed="rId2">
            <a:alphaModFix amt="19000"/>
            <a:extLst>
              <a:ext uri="{28A0092B-C50C-407E-A947-70E740481C1C}">
                <a14:useLocalDpi xmlns:a14="http://schemas.microsoft.com/office/drawing/2010/main"/>
              </a:ext>
            </a:extLst>
          </a:blip>
          <a:srcRect t="49466" b="11942"/>
          <a:stretch>
            <a:fillRect/>
          </a:stretch>
        </p:blipFill>
        <p:spPr>
          <a:xfrm>
            <a:off x="2214" y="2912691"/>
            <a:ext cx="12192000" cy="2675140"/>
          </a:xfrm>
          <a:prstGeom prst="rect">
            <a:avLst/>
          </a:prstGeom>
        </p:spPr>
      </p:pic>
      <p:sp>
        <p:nvSpPr>
          <p:cNvPr id="10" name="Title 1">
            <a:extLst>
              <a:ext uri="{FF2B5EF4-FFF2-40B4-BE49-F238E27FC236}">
                <a16:creationId xmlns:a16="http://schemas.microsoft.com/office/drawing/2014/main" id="{0FDEF38D-2163-434C-8A18-2294507C793E}"/>
              </a:ext>
            </a:extLst>
          </p:cNvPr>
          <p:cNvSpPr>
            <a:spLocks noGrp="1"/>
          </p:cNvSpPr>
          <p:nvPr>
            <p:ph type="title" hasCustomPrompt="1"/>
          </p:nvPr>
        </p:nvSpPr>
        <p:spPr>
          <a:xfrm>
            <a:off x="838200" y="1903751"/>
            <a:ext cx="10515600" cy="3252865"/>
          </a:xfrm>
          <a:prstGeom prst="rect">
            <a:avLst/>
          </a:prstGeom>
        </p:spPr>
        <p:txBody>
          <a:bodyPr/>
          <a:lstStyle>
            <a:lvl1pPr algn="l">
              <a:defRPr sz="5000" i="1">
                <a:solidFill>
                  <a:srgbClr val="002F56"/>
                </a:solidFill>
              </a:defRPr>
            </a:lvl1pPr>
          </a:lstStyle>
          <a:p>
            <a:r>
              <a:rPr lang="en-US"/>
              <a:t>Lorem Ipsum sit amet turpis sodales, rutrum purus vel, consectetur mauris. Vivamus velit felis, commodo egetq eget pretium.</a:t>
            </a:r>
          </a:p>
        </p:txBody>
      </p:sp>
      <p:sp>
        <p:nvSpPr>
          <p:cNvPr id="2" name="TextBox 1">
            <a:extLst>
              <a:ext uri="{FF2B5EF4-FFF2-40B4-BE49-F238E27FC236}">
                <a16:creationId xmlns:a16="http://schemas.microsoft.com/office/drawing/2014/main" id="{7F2E7323-F360-A944-A23F-8BB1C2872039}"/>
              </a:ext>
            </a:extLst>
          </p:cNvPr>
          <p:cNvSpPr txBox="1"/>
          <p:nvPr userDrawn="1"/>
        </p:nvSpPr>
        <p:spPr>
          <a:xfrm>
            <a:off x="835986" y="360084"/>
            <a:ext cx="1545236" cy="2708434"/>
          </a:xfrm>
          <a:prstGeom prst="rect">
            <a:avLst/>
          </a:prstGeom>
          <a:noFill/>
        </p:spPr>
        <p:txBody>
          <a:bodyPr wrap="square" rtlCol="0">
            <a:spAutoFit/>
          </a:bodyPr>
          <a:lstStyle/>
          <a:p>
            <a:r>
              <a:rPr lang="en-US" sz="17000" b="1" i="0">
                <a:solidFill>
                  <a:srgbClr val="881434"/>
                </a:solidFill>
              </a:rPr>
              <a:t>“</a:t>
            </a:r>
          </a:p>
        </p:txBody>
      </p:sp>
    </p:spTree>
    <p:extLst>
      <p:ext uri="{BB962C8B-B14F-4D97-AF65-F5344CB8AC3E}">
        <p14:creationId xmlns:p14="http://schemas.microsoft.com/office/powerpoint/2010/main" val="997042119"/>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Column Text">
    <p:spTree>
      <p:nvGrpSpPr>
        <p:cNvPr id="1" name=""/>
        <p:cNvGrpSpPr/>
        <p:nvPr/>
      </p:nvGrpSpPr>
      <p:grpSpPr>
        <a:xfrm>
          <a:off x="0" y="0"/>
          <a: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
        <p:nvSpPr>
          <p:cNvPr id="3" name="Content Placeholder 2"/>
          <p:cNvSpPr>
            <a:spLocks noGrp="1"/>
          </p:cNvSpPr>
          <p:nvPr>
            <p:ph idx="1" hasCustomPrompt="1"/>
          </p:nvPr>
        </p:nvSpPr>
        <p:spPr>
          <a:xfrm>
            <a:off x="838200" y="1799999"/>
            <a:ext cx="5119139" cy="3499302"/>
          </a:xfrm>
        </p:spPr>
        <p:txBody>
          <a:bodyPr numCol="1"/>
          <a:lstStyle>
            <a:lvl1pPr marL="0" marR="0" indent="0" algn="l" defTabSz="914400" rtl="0" eaLnBrk="1" fontAlgn="auto" latinLnBrk="0" hangingPunct="1">
              <a:lnSpc>
                <a:spcPct val="110000"/>
              </a:lnSpc>
              <a:spcBef>
                <a:spcPts val="1000"/>
              </a:spcBef>
              <a:spcAft>
                <a:spcPct val="0"/>
              </a:spcAft>
              <a:buClrTx/>
              <a:buSzTx/>
              <a:buFont typeface="Arial" panose="020b0604020202020204" pitchFamily="34" charset="0"/>
              <a:buNone/>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Two Column Text</a:t>
            </a:r>
          </a:p>
        </p:txBody>
      </p:sp>
      <p:sp>
        <p:nvSpPr>
          <p:cNvPr id="5" name="Content Placeholder 2">
            <a:extLst>
              <a:ext uri="{FF2B5EF4-FFF2-40B4-BE49-F238E27FC236}">
                <a16:creationId xmlns:a16="http://schemas.microsoft.com/office/drawing/2014/main" id="{418FA6DC-767D-C246-9E72-AEBCA386F482}"/>
              </a:ext>
            </a:extLst>
          </p:cNvPr>
          <p:cNvSpPr>
            <a:spLocks noGrp="1"/>
          </p:cNvSpPr>
          <p:nvPr>
            <p:ph idx="10" hasCustomPrompt="1"/>
          </p:nvPr>
        </p:nvSpPr>
        <p:spPr>
          <a:xfrm>
            <a:off x="6153464" y="1799999"/>
            <a:ext cx="5119139" cy="3499302"/>
          </a:xfrm>
        </p:spPr>
        <p:txBody>
          <a:bodyPr numCol="1"/>
          <a:lstStyle>
            <a:lvl1pPr marL="0" marR="0" indent="0" algn="l" defTabSz="914400" rtl="0" eaLnBrk="1" fontAlgn="auto" latinLnBrk="0" hangingPunct="1">
              <a:lnSpc>
                <a:spcPct val="110000"/>
              </a:lnSpc>
              <a:spcBef>
                <a:spcPts val="1000"/>
              </a:spcBef>
              <a:spcAft>
                <a:spcPct val="0"/>
              </a:spcAft>
              <a:buClrTx/>
              <a:buSzTx/>
              <a:buFont typeface="Arial" panose="020b0604020202020204" pitchFamily="34" charset="0"/>
              <a:buNone/>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Two Column Text</a:t>
            </a:r>
          </a:p>
        </p:txBody>
      </p:sp>
    </p:spTree>
    <p:extLst>
      <p:ext uri="{BB962C8B-B14F-4D97-AF65-F5344CB8AC3E}">
        <p14:creationId xmlns:p14="http://schemas.microsoft.com/office/powerpoint/2010/main" val="2723416931"/>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hree Column Text">
    <p:spTree>
      <p:nvGrpSpPr>
        <p:cNvPr id="1" name=""/>
        <p:cNvGrpSpPr/>
        <p:nvPr/>
      </p:nvGrpSpPr>
      <p:grpSpPr>
        <a:xfrm>
          <a:off x="0" y="0"/>
          <a: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
        <p:nvSpPr>
          <p:cNvPr id="3" name="Content Placeholder 2"/>
          <p:cNvSpPr>
            <a:spLocks noGrp="1"/>
          </p:cNvSpPr>
          <p:nvPr>
            <p:ph idx="1" hasCustomPrompt="1"/>
          </p:nvPr>
        </p:nvSpPr>
        <p:spPr>
          <a:xfrm>
            <a:off x="838201" y="1799999"/>
            <a:ext cx="3161670" cy="3499302"/>
          </a:xfrm>
        </p:spPr>
        <p:txBody>
          <a:bodyPr numCol="1"/>
          <a:lstStyle>
            <a:lvl1pPr marL="0" marR="0" indent="0" algn="l" defTabSz="914400" rtl="0" eaLnBrk="1" fontAlgn="auto" latinLnBrk="0" hangingPunct="1">
              <a:lnSpc>
                <a:spcPct val="110000"/>
              </a:lnSpc>
              <a:spcBef>
                <a:spcPts val="1000"/>
              </a:spcBef>
              <a:spcAft>
                <a:spcPct val="0"/>
              </a:spcAft>
              <a:buClrTx/>
              <a:buSzTx/>
              <a:buFont typeface="Arial" panose="020b0604020202020204" pitchFamily="34" charset="0"/>
              <a:buNone/>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5" name="Content Placeholder 2">
            <a:extLst>
              <a:ext uri="{FF2B5EF4-FFF2-40B4-BE49-F238E27FC236}">
                <a16:creationId xmlns:a16="http://schemas.microsoft.com/office/drawing/2014/main" id="{418FA6DC-767D-C246-9E72-AEBCA386F482}"/>
              </a:ext>
            </a:extLst>
          </p:cNvPr>
          <p:cNvSpPr>
            <a:spLocks noGrp="1"/>
          </p:cNvSpPr>
          <p:nvPr>
            <p:ph idx="10" hasCustomPrompt="1"/>
          </p:nvPr>
        </p:nvSpPr>
        <p:spPr>
          <a:xfrm>
            <a:off x="4515165" y="1799999"/>
            <a:ext cx="3161670" cy="3499302"/>
          </a:xfrm>
        </p:spPr>
        <p:txBody>
          <a:bodyPr numCol="1"/>
          <a:lstStyle>
            <a:lvl1pPr marL="0" marR="0" indent="0" algn="l" defTabSz="914400" rtl="0" eaLnBrk="1" fontAlgn="auto" latinLnBrk="0" hangingPunct="1">
              <a:lnSpc>
                <a:spcPct val="110000"/>
              </a:lnSpc>
              <a:spcBef>
                <a:spcPts val="1000"/>
              </a:spcBef>
              <a:spcAft>
                <a:spcPct val="0"/>
              </a:spcAft>
              <a:buClrTx/>
              <a:buSzTx/>
              <a:buFont typeface="Arial" panose="020b0604020202020204" pitchFamily="34" charset="0"/>
              <a:buNone/>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6" name="Content Placeholder 2">
            <a:extLst>
              <a:ext uri="{FF2B5EF4-FFF2-40B4-BE49-F238E27FC236}">
                <a16:creationId xmlns:a16="http://schemas.microsoft.com/office/drawing/2014/main" id="{B41E6513-3F0C-8343-90AD-D2400055D19D}"/>
              </a:ext>
            </a:extLst>
          </p:cNvPr>
          <p:cNvSpPr>
            <a:spLocks noGrp="1"/>
          </p:cNvSpPr>
          <p:nvPr>
            <p:ph idx="11" hasCustomPrompt="1"/>
          </p:nvPr>
        </p:nvSpPr>
        <p:spPr>
          <a:xfrm>
            <a:off x="8192129" y="1799999"/>
            <a:ext cx="3161670" cy="3499302"/>
          </a:xfrm>
        </p:spPr>
        <p:txBody>
          <a:bodyPr numCol="1"/>
          <a:lstStyle>
            <a:lvl1pPr marL="0" marR="0" indent="0" algn="l" defTabSz="914400" rtl="0" eaLnBrk="1" fontAlgn="auto" latinLnBrk="0" hangingPunct="1">
              <a:lnSpc>
                <a:spcPct val="110000"/>
              </a:lnSpc>
              <a:spcBef>
                <a:spcPts val="1000"/>
              </a:spcBef>
              <a:spcAft>
                <a:spcPct val="0"/>
              </a:spcAft>
              <a:buClrTx/>
              <a:buSzTx/>
              <a:buFont typeface="Arial" panose="020b0604020202020204" pitchFamily="34" charset="0"/>
              <a:buNone/>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Tree>
    <p:extLst>
      <p:ext uri="{BB962C8B-B14F-4D97-AF65-F5344CB8AC3E}">
        <p14:creationId xmlns:p14="http://schemas.microsoft.com/office/powerpoint/2010/main" val="140270287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hree Photo Layout">
    <p:bg>
      <p:bgPr>
        <a:solidFill>
          <a:srgbClr val="002F56"/>
        </a:solidFill>
        <a:effectLst/>
      </p:bgPr>
    </p:bg>
    <p:spTree>
      <p:nvGrpSpPr>
        <p:cNvPr id="1" name=""/>
        <p:cNvGrpSpPr/>
        <p:nvPr/>
      </p:nvGrpSpPr>
      <p:grpSpPr>
        <a:xfrm>
          <a:off x="0" y="0"/>
          <a:ext cx="0" cy="0"/>
        </a:xfrm>
      </p:grpSpPr>
      <p:pic>
        <p:nvPicPr>
          <p:cNvPr id="9" name="Picture 8">
            <a:extLst>
              <a:ext uri="{FF2B5EF4-FFF2-40B4-BE49-F238E27FC236}">
                <a16:creationId xmlns:a16="http://schemas.microsoft.com/office/drawing/2014/main" id="{A12A52A8-A404-F04B-BC89-ECA2D4D06A0D}"/>
              </a:ext>
            </a:extLst>
          </p:cNvPr>
          <p:cNvPicPr>
            <a:picLocks noChangeAspect="1"/>
          </p:cNvPicPr>
          <p:nvPr userDrawn="1"/>
        </p:nvPicPr>
        <p:blipFill>
          <a:blip r:embed="rId1">
            <a:alphaModFix amt="17000"/>
            <a:extLst>
              <a:ext uri="{28A0092B-C50C-407E-A947-70E740481C1C}">
                <a14:useLocalDpi xmlns:a14="http://schemas.microsoft.com/office/drawing/2010/main"/>
              </a:ext>
            </a:extLst>
          </a:blip>
          <a:srcRect t="33903" b="4214"/>
          <a:stretch>
            <a:fillRect/>
          </a:stretch>
        </p:blipFill>
        <p:spPr>
          <a:xfrm>
            <a:off x="0" y="1989761"/>
            <a:ext cx="12192000" cy="4289763"/>
          </a:xfrm>
          <a:prstGeom prst="rect">
            <a:avLst/>
          </a:prstGeom>
        </p:spPr>
      </p:pic>
      <p:pic>
        <p:nvPicPr>
          <p:cNvPr id="10" name="Picture 9">
            <a:extLst>
              <a:ext uri="{FF2B5EF4-FFF2-40B4-BE49-F238E27FC236}">
                <a16:creationId xmlns:a16="http://schemas.microsoft.com/office/drawing/2014/main" id="{0DB93E06-04EB-3948-99C6-5FDFB676FDC8}"/>
              </a:ext>
            </a:extLst>
          </p:cNvPr>
          <p:cNvPicPr>
            <a:picLocks noChangeAspect="1"/>
          </p:cNvPicPr>
          <p:nvPr userDrawn="1"/>
        </p:nvPicPr>
        <p:blipFill>
          <a:blip r:embed="rId2">
            <a:alphaModFix amt="57000"/>
            <a:extLst>
              <a:ext uri="{28A0092B-C50C-407E-A947-70E740481C1C}">
                <a14:useLocalDpi xmlns:a14="http://schemas.microsoft.com/office/drawing/2010/main"/>
              </a:ext>
            </a:extLst>
          </a:blip>
          <a:srcRect t="49466" b="11942"/>
          <a:stretch>
            <a:fillRect/>
          </a:stretch>
        </p:blipFill>
        <p:spPr>
          <a:xfrm>
            <a:off x="2214" y="3470891"/>
            <a:ext cx="12192000" cy="2675140"/>
          </a:xfrm>
          <a:prstGeom prst="rect">
            <a:avLst/>
          </a:prstGeom>
        </p:spPr>
      </p:pic>
      <p:pic>
        <p:nvPicPr>
          <p:cNvPr id="13" name="Picture 2">
            <a:extLst>
              <a:ext uri="{FF2B5EF4-FFF2-40B4-BE49-F238E27FC236}">
                <a16:creationId xmlns:a16="http://schemas.microsoft.com/office/drawing/2014/main" id="{F18A60AC-D3F3-D24B-A172-52CFAE0E1A53}"/>
              </a:ext>
            </a:extLst>
          </p:cNvPr>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2">
            <a:extLst>
              <a:ext uri="{FF2B5EF4-FFF2-40B4-BE49-F238E27FC236}">
                <a16:creationId xmlns:a16="http://schemas.microsoft.com/office/drawing/2014/main" id="{328F3A10-74EB-8140-B1C8-BC0BFB03775C}"/>
              </a:ext>
            </a:extLst>
          </p:cNvPr>
          <p:cNvSpPr>
            <a:spLocks noGrp="1" noChangeAspect="1"/>
          </p:cNvSpPr>
          <p:nvPr>
            <p:ph type="pic" idx="1"/>
          </p:nvPr>
        </p:nvSpPr>
        <p:spPr>
          <a:xfrm>
            <a:off x="576975" y="1881280"/>
            <a:ext cx="3227735" cy="3009387"/>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D956D3E6-4960-D34F-AE75-227EC434ECBF}"/>
              </a:ext>
            </a:extLst>
          </p:cNvPr>
          <p:cNvSpPr>
            <a:spLocks noGrp="1" noChangeAspect="1"/>
          </p:cNvSpPr>
          <p:nvPr>
            <p:ph type="pic" idx="13"/>
          </p:nvPr>
        </p:nvSpPr>
        <p:spPr>
          <a:xfrm>
            <a:off x="4465820" y="1881280"/>
            <a:ext cx="3227735" cy="3009387"/>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2" name="Picture Placeholder 2">
            <a:extLst>
              <a:ext uri="{FF2B5EF4-FFF2-40B4-BE49-F238E27FC236}">
                <a16:creationId xmlns:a16="http://schemas.microsoft.com/office/drawing/2014/main" id="{D77A81EA-B9F9-6F49-AC46-6C7F9ED9A41E}"/>
              </a:ext>
            </a:extLst>
          </p:cNvPr>
          <p:cNvSpPr>
            <a:spLocks noGrp="1" noChangeAspect="1"/>
          </p:cNvSpPr>
          <p:nvPr>
            <p:ph type="pic" idx="14"/>
          </p:nvPr>
        </p:nvSpPr>
        <p:spPr>
          <a:xfrm>
            <a:off x="8354665" y="1881280"/>
            <a:ext cx="3227735" cy="3009387"/>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Text Placeholder 11">
            <a:extLst>
              <a:ext uri="{FF2B5EF4-FFF2-40B4-BE49-F238E27FC236}">
                <a16:creationId xmlns:a16="http://schemas.microsoft.com/office/drawing/2014/main" id="{312B1E8F-ACEB-9F41-94E8-EF89588815EF}"/>
              </a:ext>
            </a:extLst>
          </p:cNvPr>
          <p:cNvSpPr>
            <a:spLocks noGrp="1"/>
          </p:cNvSpPr>
          <p:nvPr>
            <p:ph type="body" sz="quarter" idx="10" hasCustomPrompt="1"/>
          </p:nvPr>
        </p:nvSpPr>
        <p:spPr>
          <a:xfrm>
            <a:off x="576975" y="5050728"/>
            <a:ext cx="3227735" cy="774700"/>
          </a:xfrm>
        </p:spPr>
        <p:txBody>
          <a:bodyPr>
            <a:normAutofit/>
          </a:bodyPr>
          <a:lstStyle>
            <a:lvl1pPr marL="0" indent="0" algn="l">
              <a:buNone/>
              <a:defRPr sz="2000" b="1">
                <a:solidFill>
                  <a:schemeClr val="bg1"/>
                </a:solidFill>
                <a:latin typeface="+mj-lt"/>
              </a:defRPr>
            </a:lvl1pPr>
          </a:lstStyle>
          <a:p>
            <a:pPr lvl="0"/>
            <a:r>
              <a:rPr lang="en-US"/>
              <a:t>Name &amp; Title</a:t>
            </a:r>
          </a:p>
        </p:txBody>
      </p:sp>
      <p:sp>
        <p:nvSpPr>
          <p:cNvPr id="24" name="Text Placeholder 11">
            <a:extLst>
              <a:ext uri="{FF2B5EF4-FFF2-40B4-BE49-F238E27FC236}">
                <a16:creationId xmlns:a16="http://schemas.microsoft.com/office/drawing/2014/main" id="{FF7D5364-A98E-324B-9640-119711DAB255}"/>
              </a:ext>
            </a:extLst>
          </p:cNvPr>
          <p:cNvSpPr>
            <a:spLocks noGrp="1"/>
          </p:cNvSpPr>
          <p:nvPr>
            <p:ph type="body" sz="quarter" idx="15" hasCustomPrompt="1"/>
          </p:nvPr>
        </p:nvSpPr>
        <p:spPr>
          <a:xfrm>
            <a:off x="4465820" y="5050728"/>
            <a:ext cx="3227735" cy="774700"/>
          </a:xfrm>
        </p:spPr>
        <p:txBody>
          <a:bodyPr>
            <a:normAutofit/>
          </a:bodyPr>
          <a:lstStyle>
            <a:lvl1pPr marL="0" indent="0" algn="l">
              <a:buNone/>
              <a:defRPr sz="2000" b="1">
                <a:solidFill>
                  <a:schemeClr val="bg1"/>
                </a:solidFill>
                <a:latin typeface="+mj-lt"/>
              </a:defRPr>
            </a:lvl1pPr>
          </a:lstStyle>
          <a:p>
            <a:pPr lvl="0"/>
            <a:r>
              <a:rPr lang="en-US"/>
              <a:t>Name &amp; Title</a:t>
            </a:r>
          </a:p>
        </p:txBody>
      </p:sp>
      <p:sp>
        <p:nvSpPr>
          <p:cNvPr id="25" name="Text Placeholder 11">
            <a:extLst>
              <a:ext uri="{FF2B5EF4-FFF2-40B4-BE49-F238E27FC236}">
                <a16:creationId xmlns:a16="http://schemas.microsoft.com/office/drawing/2014/main" id="{88199739-712B-5F46-9CB6-5E91993A689C}"/>
              </a:ext>
            </a:extLst>
          </p:cNvPr>
          <p:cNvSpPr>
            <a:spLocks noGrp="1"/>
          </p:cNvSpPr>
          <p:nvPr>
            <p:ph type="body" sz="quarter" idx="16" hasCustomPrompt="1"/>
          </p:nvPr>
        </p:nvSpPr>
        <p:spPr>
          <a:xfrm>
            <a:off x="8354664" y="5067352"/>
            <a:ext cx="3227735" cy="774700"/>
          </a:xfrm>
        </p:spPr>
        <p:txBody>
          <a:bodyPr>
            <a:normAutofit/>
          </a:bodyPr>
          <a:lstStyle>
            <a:lvl1pPr marL="0" indent="0" algn="l">
              <a:buNone/>
              <a:defRPr sz="2000" b="1">
                <a:solidFill>
                  <a:schemeClr val="bg1"/>
                </a:solidFill>
                <a:latin typeface="+mj-lt"/>
              </a:defRPr>
            </a:lvl1pPr>
          </a:lstStyle>
          <a:p>
            <a:pPr lvl="0"/>
            <a:r>
              <a:rPr lang="en-US"/>
              <a:t>Name &amp; Title</a:t>
            </a:r>
          </a:p>
        </p:txBody>
      </p:sp>
    </p:spTree>
    <p:extLst>
      <p:ext uri="{BB962C8B-B14F-4D97-AF65-F5344CB8AC3E}">
        <p14:creationId xmlns:p14="http://schemas.microsoft.com/office/powerpoint/2010/main" val="193203289"/>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Photo, Two Subhead">
    <p:spTree>
      <p:nvGrpSpPr>
        <p:cNvPr id="1" name=""/>
        <p:cNvGrpSpPr/>
        <p:nvPr/>
      </p:nvGrpSpPr>
      <p:grpSpPr>
        <a:xfrm>
          <a:off x="0" y="0"/>
          <a:ext cx="0" cy="0"/>
        </a:xfrm>
      </p:grpSpPr>
      <p:sp>
        <p:nvSpPr>
          <p:cNvPr id="9" name="Rectangle 8">
            <a:extLst>
              <a:ext uri="{FF2B5EF4-FFF2-40B4-BE49-F238E27FC236}">
                <a16:creationId xmlns:a16="http://schemas.microsoft.com/office/drawing/2014/main" id="{43E4C733-7B8E-4CA4-86A2-76BCEBABDD1A}"/>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0DAFEDC8-B2AA-5548-AEB5-CF8F71E10219}"/>
              </a:ext>
            </a:extLst>
          </p:cNvPr>
          <p:cNvSpPr>
            <a:spLocks noGrp="1" noChangeAspect="1"/>
          </p:cNvSpPr>
          <p:nvPr>
            <p:ph type="pic" idx="14"/>
          </p:nvPr>
        </p:nvSpPr>
        <p:spPr>
          <a:xfrm>
            <a:off x="876451" y="1678906"/>
            <a:ext cx="4011391" cy="3740031"/>
          </a:xfrm>
        </p:spPr>
        <p:txBody>
          <a:bodyPr anchor="t"/>
          <a:lstStyle>
            <a:lvl1pPr marL="0" indent="0">
              <a:buNone/>
              <a:defRPr sz="3200">
                <a:solidFill>
                  <a:srgbClr val="002F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a:extLst>
              <a:ext uri="{FF2B5EF4-FFF2-40B4-BE49-F238E27FC236}">
                <a16:creationId xmlns:a16="http://schemas.microsoft.com/office/drawing/2014/main" id="{6CBDB8C3-DD75-FA40-8422-6A1EF64343FA}"/>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2F56"/>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988CD6E-51F9-EB4F-AFCC-453F7A9E5FE6}"/>
              </a:ext>
            </a:extLst>
          </p:cNvPr>
          <p:cNvSpPr>
            <a:spLocks noGrp="1"/>
          </p:cNvSpPr>
          <p:nvPr>
            <p:ph type="body" idx="1" hasCustomPrompt="1"/>
          </p:nvPr>
        </p:nvSpPr>
        <p:spPr>
          <a:xfrm>
            <a:off x="5186937" y="1663923"/>
            <a:ext cx="2788997" cy="421194"/>
          </a:xfrm>
        </p:spPr>
        <p:txBody>
          <a:bodyPr anchor="t"/>
          <a:lstStyle>
            <a:lvl1pPr marL="0" indent="0">
              <a:buNone/>
              <a:defRPr sz="2400" b="1">
                <a:solidFill>
                  <a:srgbClr val="8814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5" name="Content Placeholder 2">
            <a:extLst>
              <a:ext uri="{FF2B5EF4-FFF2-40B4-BE49-F238E27FC236}">
                <a16:creationId xmlns:a16="http://schemas.microsoft.com/office/drawing/2014/main" id="{6A897506-57E8-6A4E-8941-937752535483}"/>
              </a:ext>
            </a:extLst>
          </p:cNvPr>
          <p:cNvSpPr>
            <a:spLocks noGrp="1"/>
          </p:cNvSpPr>
          <p:nvPr>
            <p:ph idx="11"/>
          </p:nvPr>
        </p:nvSpPr>
        <p:spPr>
          <a:xfrm>
            <a:off x="5185348" y="2168246"/>
            <a:ext cx="2789419" cy="3250691"/>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48328745-A902-D746-BA15-6A29117B0B24}"/>
              </a:ext>
            </a:extLst>
          </p:cNvPr>
          <p:cNvSpPr>
            <a:spLocks noGrp="1"/>
          </p:cNvSpPr>
          <p:nvPr>
            <p:ph type="body" idx="15" hasCustomPrompt="1"/>
          </p:nvPr>
        </p:nvSpPr>
        <p:spPr>
          <a:xfrm>
            <a:off x="8273862" y="1663923"/>
            <a:ext cx="2788997" cy="421194"/>
          </a:xfrm>
        </p:spPr>
        <p:txBody>
          <a:bodyPr anchor="t"/>
          <a:lstStyle>
            <a:lvl1pPr marL="0" indent="0">
              <a:buNone/>
              <a:defRPr sz="2400" b="1">
                <a:solidFill>
                  <a:srgbClr val="8814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7" name="Content Placeholder 2">
            <a:extLst>
              <a:ext uri="{FF2B5EF4-FFF2-40B4-BE49-F238E27FC236}">
                <a16:creationId xmlns:a16="http://schemas.microsoft.com/office/drawing/2014/main" id="{9D98BE3D-4285-6842-9B83-D5D197550E78}"/>
              </a:ext>
            </a:extLst>
          </p:cNvPr>
          <p:cNvSpPr>
            <a:spLocks noGrp="1"/>
          </p:cNvSpPr>
          <p:nvPr>
            <p:ph idx="16"/>
          </p:nvPr>
        </p:nvSpPr>
        <p:spPr>
          <a:xfrm>
            <a:off x="8272273" y="2168246"/>
            <a:ext cx="2789419" cy="3250691"/>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7319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image" Target="../media/image4.png" /><Relationship Id="rId21" Type="http://schemas.openxmlformats.org/officeDocument/2006/relationships/image" Target="../media/image7.png"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3" name="Text Placeholder 2"/>
          <p:cNvSpPr>
            <a:spLocks noGrp="1"/>
          </p:cNvSpPr>
          <p:nvPr>
            <p:ph type="body" idx="1"/>
          </p:nvPr>
        </p:nvSpPr>
        <p:spPr>
          <a:xfrm>
            <a:off x="838200" y="1295770"/>
            <a:ext cx="10515600" cy="462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0282AFD7-9EFA-6C4F-B6A5-7614434EE618}"/>
              </a:ext>
            </a:extLst>
          </p:cNvPr>
          <p:cNvSpPr/>
          <p:nvPr userDrawn="1"/>
        </p:nvSpPr>
        <p:spPr>
          <a:xfrm>
            <a:off x="0" y="5909238"/>
            <a:ext cx="12192000" cy="948762"/>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17" name="Slide Number Placeholder 5">
            <a:extLst>
              <a:ext uri="{FF2B5EF4-FFF2-40B4-BE49-F238E27FC236}">
                <a16:creationId xmlns:a16="http://schemas.microsoft.com/office/drawing/2014/main" id="{30702F4D-6426-7044-909B-49A607610E7A}"/>
              </a:ext>
            </a:extLst>
          </p:cNvPr>
          <p:cNvSpPr txBox="1"/>
          <p:nvPr userDrawn="1"/>
        </p:nvSpPr>
        <p:spPr>
          <a:xfrm>
            <a:off x="11363723" y="6224260"/>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F5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0A9334-4E67-F94F-A05E-0CE8B74A054E}" type="slidenum">
              <a:rPr lang="en-US" sz="1400" smtClean="0">
                <a:solidFill>
                  <a:schemeClr val="bg1"/>
                </a:solidFill>
              </a:rPr>
              <a:t>1</a:t>
            </a:fld>
            <a:endParaRPr lang="en-US" sz="1400">
              <a:solidFill>
                <a:schemeClr val="bg1"/>
              </a:solidFill>
            </a:endParaRPr>
          </a:p>
        </p:txBody>
      </p:sp>
      <p:pic>
        <p:nvPicPr>
          <p:cNvPr id="18" name="Picture 2">
            <a:extLst>
              <a:ext uri="{FF2B5EF4-FFF2-40B4-BE49-F238E27FC236}">
                <a16:creationId xmlns:a16="http://schemas.microsoft.com/office/drawing/2014/main" id="{B941147B-FE17-AB42-9B70-841071650ACC}"/>
              </a:ext>
            </a:extLst>
          </p:cNvPr>
          <p:cNvPicPr>
            <a:picLocks noChangeAspect="1" noChangeArrowheads="1"/>
          </p:cNvPicPr>
          <p:nvPr userDrawn="1"/>
        </p:nvPicPr>
        <p:blipFill>
          <a:blip r:embed="rId20">
            <a:extLst>
              <a:ext uri="{28A0092B-C50C-407E-A947-70E740481C1C}">
                <a14:useLocalDpi xmlns:a14="http://schemas.microsoft.com/office/drawing/2010/main"/>
              </a:ext>
            </a:extLst>
          </a:blip>
          <a:stretch>
            <a:fill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5E0717-B6FB-5B5E-8005-A30517D6CC0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63391" y="6185592"/>
            <a:ext cx="1601763" cy="413431"/>
          </a:xfrm>
          <a:prstGeom prst="rect">
            <a:avLst/>
          </a:prstGeom>
        </p:spPr>
      </p:pic>
    </p:spTree>
    <p:extLst>
      <p:ext uri="{BB962C8B-B14F-4D97-AF65-F5344CB8AC3E}">
        <p14:creationId xmlns:p14="http://schemas.microsoft.com/office/powerpoint/2010/main" val="119062744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5" r:id="rId4"/>
    <p:sldLayoutId id="2147483675" r:id="rId5"/>
    <p:sldLayoutId id="2147483676" r:id="rId6"/>
    <p:sldLayoutId id="2147483677" r:id="rId7"/>
    <p:sldLayoutId id="2147483664" r:id="rId8"/>
    <p:sldLayoutId id="2147483666" r:id="rId9"/>
    <p:sldLayoutId id="2147483667" r:id="rId10"/>
    <p:sldLayoutId id="2147483678" r:id="rId11"/>
    <p:sldLayoutId id="2147483668" r:id="rId12"/>
    <p:sldLayoutId id="2147483670" r:id="rId13"/>
    <p:sldLayoutId id="2147483671" r:id="rId14"/>
    <p:sldLayoutId id="2147483672" r:id="rId15"/>
    <p:sldLayoutId id="2147483679" r:id="rId16"/>
    <p:sldLayoutId id="2147483673" r:id="rId17"/>
    <p:sldLayoutId id="2147483669" r:id="rId18"/>
    <p:sldLayoutId id="2147483680" r:id="rId19"/>
  </p:sldLayoutIdLst>
  <p:transition/>
  <p:timing/>
  <p:hf hdr="0" ftr="0" dt="0"/>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0.xml"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2.xml" /><Relationship Id="rId3" Type="http://schemas.openxmlformats.org/officeDocument/2006/relationships/image" Target="../media/image33.jpeg" /><Relationship Id="rId4" Type="http://schemas.openxmlformats.org/officeDocument/2006/relationships/image" Target="../media/image34.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3.xml" /><Relationship Id="rId3" Type="http://schemas.openxmlformats.org/officeDocument/2006/relationships/image" Target="../media/image35.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4.xml" /><Relationship Id="rId3" Type="http://schemas.openxmlformats.org/officeDocument/2006/relationships/image" Target="../media/image36.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6.xml" /><Relationship Id="rId3" Type="http://schemas.openxmlformats.org/officeDocument/2006/relationships/image" Target="../media/image37.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9.xml" /><Relationship Id="rId3" Type="http://schemas.openxmlformats.org/officeDocument/2006/relationships/image" Target="../media/image38.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xml" /><Relationship Id="rId3" Type="http://schemas.openxmlformats.org/officeDocument/2006/relationships/image" Target="../media/image8.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0.xml" /><Relationship Id="rId3" Type="http://schemas.openxmlformats.org/officeDocument/2006/relationships/image" Target="../media/image39.pn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image" Target="../media/image42.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1.xml" /><Relationship Id="rId3" Type="http://schemas.openxmlformats.org/officeDocument/2006/relationships/image" Target="../media/image43.png" /><Relationship Id="rId4" Type="http://schemas.microsoft.com/office/2007/relationships/hdphoto" Target="../media/image44.wdp"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3.xml" /><Relationship Id="rId3" Type="http://schemas.openxmlformats.org/officeDocument/2006/relationships/image" Target="../media/image45.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24.xml" /><Relationship Id="rId3" Type="http://schemas.openxmlformats.org/officeDocument/2006/relationships/image" Target="../media/image46.png" /><Relationship Id="rId4" Type="http://schemas.openxmlformats.org/officeDocument/2006/relationships/image" Target="../media/image47.png" /><Relationship Id="rId5" Type="http://schemas.openxmlformats.org/officeDocument/2006/relationships/image" Target="../media/image48.jpeg" /><Relationship Id="rId6" Type="http://schemas.openxmlformats.org/officeDocument/2006/relationships/image" Target="../media/image49.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5.xml" /><Relationship Id="rId3" Type="http://schemas.openxmlformats.org/officeDocument/2006/relationships/image" Target="../media/image50.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26.xml" /><Relationship Id="rId3" Type="http://schemas.openxmlformats.org/officeDocument/2006/relationships/image" Target="../media/image47.png" /><Relationship Id="rId4" Type="http://schemas.openxmlformats.org/officeDocument/2006/relationships/image" Target="../media/image51.png" /><Relationship Id="rId5" Type="http://schemas.openxmlformats.org/officeDocument/2006/relationships/image" Target="../media/image52.png" /><Relationship Id="rId6" Type="http://schemas.openxmlformats.org/officeDocument/2006/relationships/image" Target="../media/image53.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7.xml" /><Relationship Id="rId3" Type="http://schemas.openxmlformats.org/officeDocument/2006/relationships/image" Target="../media/image50.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9.xml" /><Relationship Id="rId3" Type="http://schemas.openxmlformats.org/officeDocument/2006/relationships/image" Target="../media/image5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30.xml" /><Relationship Id="rId3" Type="http://schemas.openxmlformats.org/officeDocument/2006/relationships/image" Target="../media/image55.png" /><Relationship Id="rId4" Type="http://schemas.openxmlformats.org/officeDocument/2006/relationships/video" Target="../media/media1.mp4" /><Relationship Id="rId5" Type="http://schemas.microsoft.com/office/2007/relationships/media" Target="../media/media1.mp4"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1.xml" /><Relationship Id="rId3" Type="http://schemas.openxmlformats.org/officeDocument/2006/relationships/tags" Target="../tags/tag5.xml" /><Relationship Id="rId4" Type="http://schemas.openxmlformats.org/officeDocument/2006/relationships/tags" Target="../tags/tag6.xml" /><Relationship Id="rId5" Type="http://schemas.openxmlformats.org/officeDocument/2006/relationships/tags" Target="../tags/tag7.xml" /><Relationship Id="rId6" Type="http://schemas.openxmlformats.org/officeDocument/2006/relationships/tags" Target="../tags/tag8.xml" /><Relationship Id="rId7" Type="http://schemas.openxmlformats.org/officeDocument/2006/relationships/tags" Target="../tags/tag9.xml" /><Relationship Id="rId8" Type="http://schemas.openxmlformats.org/officeDocument/2006/relationships/tags" Target="../tags/tag1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2.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56.png" /><Relationship Id="rId7" Type="http://schemas.openxmlformats.org/officeDocument/2006/relationships/tags" Target="../tags/tag18.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3.xml" /><Relationship Id="rId3" Type="http://schemas.openxmlformats.org/officeDocument/2006/relationships/tags" Target="../tags/tag23.xml" /><Relationship Id="rId4" Type="http://schemas.openxmlformats.org/officeDocument/2006/relationships/image" Target="../media/image57.jpeg"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tags" Target="../tags/tag2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37.xml" /><Relationship Id="rId11" Type="http://schemas.openxmlformats.org/officeDocument/2006/relationships/tags" Target="../tags/tag38.xml" /><Relationship Id="rId12" Type="http://schemas.openxmlformats.org/officeDocument/2006/relationships/tags" Target="../tags/tag39.xml" /><Relationship Id="rId2" Type="http://schemas.openxmlformats.org/officeDocument/2006/relationships/notesSlide" Target="../notesSlides/notesSlide34.xml" /><Relationship Id="rId3" Type="http://schemas.openxmlformats.org/officeDocument/2006/relationships/tags" Target="../tags/tag31.xml" /><Relationship Id="rId4" Type="http://schemas.openxmlformats.org/officeDocument/2006/relationships/tags" Target="../tags/tag32.xml" /><Relationship Id="rId5" Type="http://schemas.openxmlformats.org/officeDocument/2006/relationships/image" Target="../media/image58.png" /><Relationship Id="rId6" Type="http://schemas.openxmlformats.org/officeDocument/2006/relationships/tags" Target="../tags/tag33.xml" /><Relationship Id="rId7" Type="http://schemas.openxmlformats.org/officeDocument/2006/relationships/tags" Target="../tags/tag34.xml" /><Relationship Id="rId8" Type="http://schemas.openxmlformats.org/officeDocument/2006/relationships/tags" Target="../tags/tag35.xml" /><Relationship Id="rId9" Type="http://schemas.openxmlformats.org/officeDocument/2006/relationships/tags" Target="../tags/tag36.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5.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tags" Target="../tags/tag46.xml" /><Relationship Id="rId6" Type="http://schemas.openxmlformats.org/officeDocument/2006/relationships/image" Target="../media/image59.png" /><Relationship Id="rId7" Type="http://schemas.openxmlformats.org/officeDocument/2006/relationships/tags" Target="../tags/tag47.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36.xml" /><Relationship Id="rId3" Type="http://schemas.openxmlformats.org/officeDocument/2006/relationships/tags" Target="../tags/tag52.xml" /><Relationship Id="rId4" Type="http://schemas.openxmlformats.org/officeDocument/2006/relationships/tags" Target="../tags/tag53.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7.xml" /><Relationship Id="rId3" Type="http://schemas.openxmlformats.org/officeDocument/2006/relationships/tags" Target="../tags/tag58.xml" /><Relationship Id="rId4" Type="http://schemas.openxmlformats.org/officeDocument/2006/relationships/image" Target="../media/image60.jpeg" /><Relationship Id="rId5" Type="http://schemas.openxmlformats.org/officeDocument/2006/relationships/tags" Target="../tags/tag59.xml" /><Relationship Id="rId6" Type="http://schemas.openxmlformats.org/officeDocument/2006/relationships/tags" Target="../tags/tag6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63.jpeg" /><Relationship Id="rId11" Type="http://schemas.openxmlformats.org/officeDocument/2006/relationships/tags" Target="../tags/tag70.xml" /><Relationship Id="rId2" Type="http://schemas.openxmlformats.org/officeDocument/2006/relationships/notesSlide" Target="../notesSlides/notesSlide38.xml" /><Relationship Id="rId3" Type="http://schemas.openxmlformats.org/officeDocument/2006/relationships/tags" Target="../tags/tag65.xml" /><Relationship Id="rId4" Type="http://schemas.openxmlformats.org/officeDocument/2006/relationships/tags" Target="../tags/tag66.xml" /><Relationship Id="rId5" Type="http://schemas.openxmlformats.org/officeDocument/2006/relationships/tags" Target="../tags/tag67.xml" /><Relationship Id="rId6" Type="http://schemas.openxmlformats.org/officeDocument/2006/relationships/image" Target="../media/image61.png" /><Relationship Id="rId7" Type="http://schemas.openxmlformats.org/officeDocument/2006/relationships/tags" Target="../tags/tag68.xml" /><Relationship Id="rId8" Type="http://schemas.openxmlformats.org/officeDocument/2006/relationships/image" Target="../media/image62.jpeg" /><Relationship Id="rId9" Type="http://schemas.openxmlformats.org/officeDocument/2006/relationships/tags" Target="../tags/tag69.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diagramData" Target="../diagrams/data2.xml" /><Relationship Id="rId11" Type="http://schemas.openxmlformats.org/officeDocument/2006/relationships/diagramLayout" Target="../diagrams/layout2.xml" /><Relationship Id="rId12" Type="http://schemas.openxmlformats.org/officeDocument/2006/relationships/diagramQuickStyle" Target="../diagrams/quickStyle2.xml" /><Relationship Id="rId13" Type="http://schemas.openxmlformats.org/officeDocument/2006/relationships/diagramColors" Target="../diagrams/colors2.xml" /><Relationship Id="rId14" Type="http://schemas.openxmlformats.org/officeDocument/2006/relationships/image" Target="../media/image64.jpeg" /><Relationship Id="rId15" Type="http://schemas.openxmlformats.org/officeDocument/2006/relationships/tags" Target="../tags/tag80.xml" /><Relationship Id="rId16" Type="http://schemas.openxmlformats.org/officeDocument/2006/relationships/image" Target="../media/image65.jpeg" /><Relationship Id="rId17" Type="http://schemas.openxmlformats.org/officeDocument/2006/relationships/tags" Target="../tags/tag81.xml" /><Relationship Id="rId18" Type="http://schemas.openxmlformats.org/officeDocument/2006/relationships/tags" Target="../tags/tag82.xml" /><Relationship Id="rId19" Type="http://schemas.openxmlformats.org/officeDocument/2006/relationships/image" Target="../media/image66.jpeg" /><Relationship Id="rId2" Type="http://schemas.openxmlformats.org/officeDocument/2006/relationships/notesSlide" Target="../notesSlides/notesSlide39.xml" /><Relationship Id="rId20" Type="http://schemas.openxmlformats.org/officeDocument/2006/relationships/tags" Target="../tags/tag83.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image" Target="../media/image61.png" /><Relationship Id="rId7" Type="http://schemas.openxmlformats.org/officeDocument/2006/relationships/tags" Target="../tags/tag78.xml" /><Relationship Id="rId8" Type="http://schemas.openxmlformats.org/officeDocument/2006/relationships/tags" Target="../tags/tag79.xml" /><Relationship Id="rId9" Type="http://schemas.microsoft.com/office/2007/relationships/diagramDrawing" Target="../diagrams/drawing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93.xml" /><Relationship Id="rId11" Type="http://schemas.openxmlformats.org/officeDocument/2006/relationships/image" Target="../media/image68.png" /><Relationship Id="rId12" Type="http://schemas.openxmlformats.org/officeDocument/2006/relationships/tags" Target="../tags/tag94.xml" /><Relationship Id="rId2" Type="http://schemas.openxmlformats.org/officeDocument/2006/relationships/notesSlide" Target="../notesSlides/notesSlide40.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image" Target="../media/image61.png" /><Relationship Id="rId8" Type="http://schemas.openxmlformats.org/officeDocument/2006/relationships/tags" Target="../tags/tag92.xml" /><Relationship Id="rId9" Type="http://schemas.openxmlformats.org/officeDocument/2006/relationships/image" Target="../media/image67.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04.xml" /><Relationship Id="rId11" Type="http://schemas.openxmlformats.org/officeDocument/2006/relationships/image" Target="../media/image70.png" /><Relationship Id="rId12" Type="http://schemas.openxmlformats.org/officeDocument/2006/relationships/tags" Target="../tags/tag105.xml" /><Relationship Id="rId2" Type="http://schemas.openxmlformats.org/officeDocument/2006/relationships/notesSlide" Target="../notesSlides/notesSlide41.xml" /><Relationship Id="rId3" Type="http://schemas.openxmlformats.org/officeDocument/2006/relationships/tags" Target="../tags/tag99.xml" /><Relationship Id="rId4" Type="http://schemas.openxmlformats.org/officeDocument/2006/relationships/tags" Target="../tags/tag100.xml" /><Relationship Id="rId5" Type="http://schemas.openxmlformats.org/officeDocument/2006/relationships/tags" Target="../tags/tag101.xml" /><Relationship Id="rId6" Type="http://schemas.openxmlformats.org/officeDocument/2006/relationships/tags" Target="../tags/tag102.xml" /><Relationship Id="rId7" Type="http://schemas.openxmlformats.org/officeDocument/2006/relationships/image" Target="../media/image61.png" /><Relationship Id="rId8" Type="http://schemas.openxmlformats.org/officeDocument/2006/relationships/tags" Target="../tags/tag103.xml" /><Relationship Id="rId9" Type="http://schemas.openxmlformats.org/officeDocument/2006/relationships/image" Target="../media/image69.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2.xml" /><Relationship Id="rId3" Type="http://schemas.openxmlformats.org/officeDocument/2006/relationships/tags" Target="../tags/tag110.xml" /><Relationship Id="rId4" Type="http://schemas.openxmlformats.org/officeDocument/2006/relationships/image" Target="../media/image71.jpeg" /><Relationship Id="rId5" Type="http://schemas.openxmlformats.org/officeDocument/2006/relationships/tags" Target="../tags/tag111.xml" /><Relationship Id="rId6" Type="http://schemas.openxmlformats.org/officeDocument/2006/relationships/image" Target="../media/image72.png" /><Relationship Id="rId7" Type="http://schemas.openxmlformats.org/officeDocument/2006/relationships/tags" Target="../tags/tag11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3.xml" /><Relationship Id="rId3" Type="http://schemas.openxmlformats.org/officeDocument/2006/relationships/tags" Target="../tags/tag117.xml" /><Relationship Id="rId4" Type="http://schemas.openxmlformats.org/officeDocument/2006/relationships/tags" Target="../tags/tag118.xml" /><Relationship Id="rId5" Type="http://schemas.openxmlformats.org/officeDocument/2006/relationships/image" Target="../media/image73.png" /><Relationship Id="rId6" Type="http://schemas.openxmlformats.org/officeDocument/2006/relationships/tags" Target="../tags/tag119.xml" /><Relationship Id="rId7" Type="http://schemas.openxmlformats.org/officeDocument/2006/relationships/tags" Target="../tags/tag120.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44.xml" /><Relationship Id="rId3" Type="http://schemas.openxmlformats.org/officeDocument/2006/relationships/tags" Target="../tags/tag125.xml" /><Relationship Id="rId4" Type="http://schemas.openxmlformats.org/officeDocument/2006/relationships/image" Target="../media/image74.png" /><Relationship Id="rId5" Type="http://schemas.openxmlformats.org/officeDocument/2006/relationships/tags" Target="../tags/tag126.xml" /><Relationship Id="rId6" Type="http://schemas.openxmlformats.org/officeDocument/2006/relationships/tags" Target="../tags/tag127.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45.xml" /><Relationship Id="rId3" Type="http://schemas.openxmlformats.org/officeDocument/2006/relationships/tags" Target="../tags/tag132.xml" /><Relationship Id="rId4" Type="http://schemas.openxmlformats.org/officeDocument/2006/relationships/tags" Target="../tags/tag133.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6.xml" /><Relationship Id="rId3" Type="http://schemas.openxmlformats.org/officeDocument/2006/relationships/tags" Target="../tags/tag138.xml" /><Relationship Id="rId4" Type="http://schemas.openxmlformats.org/officeDocument/2006/relationships/tags" Target="../tags/tag13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image" Target="../media/image16.svg" /><Relationship Id="rId11" Type="http://schemas.openxmlformats.org/officeDocument/2006/relationships/image" Target="../media/image17.png" /><Relationship Id="rId12" Type="http://schemas.openxmlformats.org/officeDocument/2006/relationships/image" Target="../media/image18.svg" /><Relationship Id="rId13" Type="http://schemas.openxmlformats.org/officeDocument/2006/relationships/image" Target="../media/image19.png" /><Relationship Id="rId14" Type="http://schemas.openxmlformats.org/officeDocument/2006/relationships/image" Target="../media/image20.svg" /><Relationship Id="rId2" Type="http://schemas.openxmlformats.org/officeDocument/2006/relationships/notesSlide" Target="../notesSlides/notesSlide5.xml" /><Relationship Id="rId3" Type="http://schemas.openxmlformats.org/officeDocument/2006/relationships/image" Target="../media/image9.png" /><Relationship Id="rId4" Type="http://schemas.openxmlformats.org/officeDocument/2006/relationships/image" Target="../media/image10.svg" /><Relationship Id="rId5" Type="http://schemas.openxmlformats.org/officeDocument/2006/relationships/image" Target="../media/image11.png" /><Relationship Id="rId6" Type="http://schemas.openxmlformats.org/officeDocument/2006/relationships/image" Target="../media/image12.svg" /><Relationship Id="rId7" Type="http://schemas.openxmlformats.org/officeDocument/2006/relationships/image" Target="../media/image13.png" /><Relationship Id="rId8" Type="http://schemas.openxmlformats.org/officeDocument/2006/relationships/image" Target="../media/image14.svg" /><Relationship Id="rId9" Type="http://schemas.openxmlformats.org/officeDocument/2006/relationships/image" Target="../media/image15.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 Id="rId3" Type="http://schemas.openxmlformats.org/officeDocument/2006/relationships/image" Target="../media/image21.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7.xml" /><Relationship Id="rId3" Type="http://schemas.openxmlformats.org/officeDocument/2006/relationships/image" Target="../media/image22.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9.xml" /><Relationship Id="rId3" Type="http://schemas.openxmlformats.org/officeDocument/2006/relationships/image" Target="../media/image23.png" /><Relationship Id="rId4" Type="http://schemas.openxmlformats.org/officeDocument/2006/relationships/image" Target="../media/image24.svg" /><Relationship Id="rId5" Type="http://schemas.openxmlformats.org/officeDocument/2006/relationships/image" Target="../media/image25.png" /><Relationship Id="rId6" Type="http://schemas.openxmlformats.org/officeDocument/2006/relationships/image" Target="../media/image26.svg" /><Relationship Id="rId7" Type="http://schemas.openxmlformats.org/officeDocument/2006/relationships/image" Target="../media/image27.png" /><Relationship Id="rId8" Type="http://schemas.openxmlformats.org/officeDocument/2006/relationships/image" Target="../media/image28.sv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itle 1">
            <a:extLst>
              <a:ext uri="{FF2B5EF4-FFF2-40B4-BE49-F238E27FC236}">
                <a16:creationId xmlns:a16="http://schemas.microsoft.com/office/drawing/2014/main" id="{821D94A7-D977-4A72-B145-6996E37E996A}"/>
              </a:ext>
            </a:extLst>
          </p:cNvPr>
          <p:cNvSpPr>
            <a:spLocks noGrp="1"/>
          </p:cNvSpPr>
          <p:nvPr>
            <p:ph type="ctrTitle"/>
          </p:nvPr>
        </p:nvSpPr>
        <p:spPr>
          <a:xfrm>
            <a:off x="2474649" y="1610359"/>
            <a:ext cx="9097758" cy="875609"/>
          </a:xfrm>
        </p:spPr>
        <p:txBody>
          <a:bodyPr lIns="91440" tIns="45720" rIns="91440" bIns="45720" anchor="ctr">
            <a:noAutofit/>
          </a:bodyPr>
          <a:lstStyle/>
          <a:p>
            <a:r>
              <a:rPr lang="en-US">
                <a:cs typeface="Calibri"/>
              </a:rPr>
              <a:t>An Overview of AI at VA</a:t>
            </a:r>
          </a:p>
        </p:txBody>
      </p:sp>
      <p:sp>
        <p:nvSpPr>
          <p:cNvPr id="9" name="Subtitle 2">
            <a:extLst>
              <a:ext uri="{FF2B5EF4-FFF2-40B4-BE49-F238E27FC236}">
                <a16:creationId xmlns:a16="http://schemas.microsoft.com/office/drawing/2014/main" id="{CB8C4616-654F-44DA-BE94-17B6BB1B429D}"/>
              </a:ext>
            </a:extLst>
          </p:cNvPr>
          <p:cNvSpPr>
            <a:spLocks noGrp="1"/>
          </p:cNvSpPr>
          <p:nvPr>
            <p:ph type="subTitle" idx="1"/>
          </p:nvPr>
        </p:nvSpPr>
        <p:spPr>
          <a:xfrm>
            <a:off x="2474649" y="2820512"/>
            <a:ext cx="8382000" cy="433163"/>
          </a:xfrm>
        </p:spPr>
        <p:txBody>
          <a:bodyPr vert="horz" lIns="91440" tIns="45720" rIns="91440" bIns="45720" rtlCol="0" anchor="t">
            <a:noAutofit/>
          </a:bodyPr>
          <a:lstStyle/>
          <a:p>
            <a:r>
              <a:rPr lang="en-US" err="1"/>
              <a:t>HealthTech Net Lunch Meet – Feb 2023</a:t>
            </a:r>
          </a:p>
        </p:txBody>
      </p:sp>
      <p:sp>
        <p:nvSpPr>
          <p:cNvPr id="10" name="Text Placeholder 3">
            <a:extLst>
              <a:ext uri="{FF2B5EF4-FFF2-40B4-BE49-F238E27FC236}">
                <a16:creationId xmlns:a16="http://schemas.microsoft.com/office/drawing/2014/main" id="{22DB3158-8165-4BD8-A3FB-73F47F696C33}"/>
              </a:ext>
            </a:extLst>
          </p:cNvPr>
          <p:cNvSpPr>
            <a:spLocks noGrp="1"/>
          </p:cNvSpPr>
          <p:nvPr>
            <p:ph type="body" sz="quarter" idx="10"/>
          </p:nvPr>
        </p:nvSpPr>
        <p:spPr>
          <a:xfrm>
            <a:off x="2470258" y="3604326"/>
            <a:ext cx="8382000" cy="1882768"/>
          </a:xfrm>
        </p:spPr>
        <p:txBody>
          <a:bodyPr vert="horz" lIns="91440" tIns="45720" rIns="91440" bIns="45720" rtlCol="0" anchor="t">
            <a:noAutofit/>
          </a:bodyPr>
          <a:lstStyle/>
          <a:p>
            <a:pPr marL="0" marR="0">
              <a:spcBef>
                <a:spcPct val="0"/>
              </a:spcBef>
              <a:spcAft>
                <a:spcPct val="0"/>
              </a:spcAft>
            </a:pPr>
            <a:r>
              <a:rPr lang="en-US" sz="1800" b="1">
                <a:effectLst/>
                <a:latin typeface="Calibri" panose="020f0502020204030204" pitchFamily="34" charset="0"/>
                <a:ea typeface="Times New Roman" panose="02020603050405020304" pitchFamily="18" charset="0"/>
                <a:cs typeface="Calibri" panose="020f0502020204030204" pitchFamily="34" charset="0"/>
              </a:rPr>
              <a:t>Rafael B. Fricks, Ph.D.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Associate Director for AI in Medical Imaging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National Artificial Intelligence Institute (</a:t>
            </a:r>
            <a:r>
              <a:rPr lang="en-US" sz="1800" b="1">
                <a:effectLst/>
                <a:latin typeface="Calibri" panose="020f0502020204030204" pitchFamily="34" charset="0"/>
                <a:ea typeface="Times New Roman" panose="02020603050405020304" pitchFamily="18" charset="0"/>
                <a:cs typeface="Calibri" panose="020f0502020204030204" pitchFamily="34" charset="0"/>
              </a:rPr>
              <a:t>NAII</a:t>
            </a:r>
            <a:r>
              <a:rPr lang="en-US" sz="1800">
                <a:effectLst/>
                <a:latin typeface="Calibri" panose="020f0502020204030204" pitchFamily="34" charset="0"/>
                <a:ea typeface="Times New Roman" panose="02020603050405020304" pitchFamily="18" charset="0"/>
                <a:cs typeface="Calibri" panose="020f0502020204030204" pitchFamily="34"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Massachusetts Veterans Epidemiology Research and Information Center (</a:t>
            </a:r>
            <a:r>
              <a:rPr lang="en-US" sz="1800" b="1">
                <a:effectLst/>
                <a:latin typeface="Calibri" panose="020f0502020204030204" pitchFamily="34" charset="0"/>
                <a:ea typeface="Times New Roman" panose="02020603050405020304" pitchFamily="18" charset="0"/>
                <a:cs typeface="Calibri" panose="020f0502020204030204" pitchFamily="34" charset="0"/>
              </a:rPr>
              <a:t>MAVERIC</a:t>
            </a:r>
            <a:r>
              <a:rPr lang="en-US" sz="1800">
                <a:effectLst/>
                <a:latin typeface="Calibri" panose="020f0502020204030204" pitchFamily="34" charset="0"/>
                <a:ea typeface="Times New Roman" panose="02020603050405020304" pitchFamily="18" charset="0"/>
                <a:cs typeface="Calibri" panose="020f0502020204030204" pitchFamily="34"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b="1">
                <a:effectLst/>
                <a:latin typeface="Calibri" panose="020f0502020204030204" pitchFamily="34" charset="0"/>
                <a:ea typeface="Times New Roman" panose="02020603050405020304" pitchFamily="18" charset="0"/>
                <a:cs typeface="Calibri" panose="020f0502020204030204" pitchFamily="34" charset="0"/>
              </a:rPr>
              <a:t>Department of Veterans Affairs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4389236"/>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a:t>Groundwork: Guiding Documents</a:t>
            </a:r>
          </a:p>
        </p:txBody>
      </p:sp>
      <p:graphicFrame>
        <p:nvGraphicFramePr>
          <p:cNvPr id="5" name="Diagram 4">
            <a:extLst>
              <a:ext uri="{FF2B5EF4-FFF2-40B4-BE49-F238E27FC236}">
                <a16:creationId xmlns:a16="http://schemas.microsoft.com/office/drawing/2014/main" id="{28F49C39-B408-4359-A237-F6BE3EDE66CD}"/>
              </a:ext>
            </a:extLst>
          </p:cNvPr>
          <p:cNvGraphicFramePr/>
          <p:nvPr/>
        </p:nvGraphicFramePr>
        <p:xfrm>
          <a:off x="1555672" y="1146329"/>
          <a:ext cx="9080655" cy="4565341"/>
        </p:xfrm>
        <a:graphic>
          <a:graphicData uri="http://schemas.openxmlformats.org/drawingml/2006/diagram">
            <dgm:relIds xmlns:dgm="http://schemas.openxmlformats.org/drawingml/2006/diagram" r:dm="rId4" r:lo="rId5" r:qs="rId6" r:cs="rId7"/>
          </a:graphicData>
        </a:graphic>
      </p:graphicFrame>
    </p:spTree>
    <p:extLst>
      <p:ext uri="{BB962C8B-B14F-4D97-AF65-F5344CB8AC3E}">
        <p14:creationId xmlns:p14="http://schemas.microsoft.com/office/powerpoint/2010/main" val="1002219050"/>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E8146FF-4907-43FA-BF32-BD7A7270E193}"/>
              </a:ext>
            </a:extLst>
          </p:cNvPr>
          <p:cNvSpPr>
            <a:spLocks noGrp="1"/>
          </p:cNvSpPr>
          <p:nvPr>
            <p:ph type="title"/>
          </p:nvPr>
        </p:nvSpPr>
        <p:spPr/>
        <p:txBody>
          <a:bodyPr/>
          <a:lstStyle/>
          <a:p>
            <a:r>
              <a:rPr lang="en-US"/>
              <a:t>Choosing Our AI Work</a:t>
            </a:r>
          </a:p>
        </p:txBody>
      </p:sp>
      <p:sp>
        <p:nvSpPr>
          <p:cNvPr id="6" name="Google Shape;514;p60">
            <a:extLst>
              <a:ext uri="{FF2B5EF4-FFF2-40B4-BE49-F238E27FC236}">
                <a16:creationId xmlns:a16="http://schemas.microsoft.com/office/drawing/2014/main" id="{E6D45C41-DA1A-46B6-87B1-1B3A9538F8BD}"/>
              </a:ext>
            </a:extLst>
          </p:cNvPr>
          <p:cNvSpPr/>
          <p:nvPr/>
        </p:nvSpPr>
        <p:spPr>
          <a:xfrm>
            <a:off x="4706858" y="4016880"/>
            <a:ext cx="2820824" cy="1629663"/>
          </a:xfrm>
          <a:prstGeom prst="ellipse">
            <a:avLst/>
          </a:prstGeom>
          <a:solidFill>
            <a:schemeClr val="accent1">
              <a:lumMod val="20000"/>
              <a:lumOff val="80000"/>
            </a:schemeClr>
          </a:solidFill>
          <a:ln w="25400" cap="flat" cmpd="sng">
            <a:noFill/>
            <a:prstDash val="solid"/>
            <a:round/>
            <a:headEnd type="none" w="sm" len="sm"/>
            <a:tailEnd type="none" w="sm" len="sm"/>
          </a:ln>
          <a:effectLst/>
        </p:spPr>
        <p:txBody>
          <a:bodyPr spcFirstLastPara="1" wrap="square" lIns="121900" tIns="60933" rIns="121900" bIns="60933" anchor="ctr" anchorCtr="0">
            <a:noAutofit/>
          </a:bodyPr>
          <a:lstStyle/>
          <a:p>
            <a:pPr algn="ctr"/>
            <a:r>
              <a:rPr lang="en-US" sz="2400" b="1">
                <a:solidFill>
                  <a:srgbClr val="002F56"/>
                </a:solidFill>
                <a:latin typeface="Arial"/>
                <a:ea typeface="Arial"/>
                <a:cs typeface="Arial"/>
                <a:sym typeface="Arial"/>
              </a:rPr>
              <a:t>NAII</a:t>
            </a:r>
            <a:r>
              <a:rPr lang="en-US" sz="2400" b="1">
                <a:solidFill>
                  <a:srgbClr val="002F56"/>
                </a:solidFill>
              </a:rPr>
              <a:t> </a:t>
            </a:r>
          </a:p>
          <a:p>
            <a:pPr algn="ctr"/>
            <a:r>
              <a:rPr lang="en-US" sz="2400" b="1">
                <a:solidFill>
                  <a:srgbClr val="002F56"/>
                </a:solidFill>
                <a:latin typeface="Arial"/>
                <a:ea typeface="Arial"/>
                <a:cs typeface="Arial"/>
                <a:sym typeface="Arial"/>
              </a:rPr>
              <a:t>Focus Areas</a:t>
            </a:r>
          </a:p>
        </p:txBody>
      </p:sp>
      <p:sp>
        <p:nvSpPr>
          <p:cNvPr id="4" name="Google Shape;512;p60">
            <a:extLst>
              <a:ext uri="{FF2B5EF4-FFF2-40B4-BE49-F238E27FC236}">
                <a16:creationId xmlns:a16="http://schemas.microsoft.com/office/drawing/2014/main" id="{F6E8254C-C854-4AFF-A724-BC3EBA799641}"/>
              </a:ext>
            </a:extLst>
          </p:cNvPr>
          <p:cNvSpPr/>
          <p:nvPr/>
        </p:nvSpPr>
        <p:spPr>
          <a:xfrm>
            <a:off x="990866" y="3435478"/>
            <a:ext cx="2163161" cy="1135054"/>
          </a:xfrm>
          <a:prstGeom prst="ellipse">
            <a:avLst/>
          </a:prstGeom>
          <a:solidFill>
            <a:srgbClr val="002F56"/>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n-US" b="1">
                <a:solidFill>
                  <a:schemeClr val="bg1"/>
                </a:solidFill>
                <a:latin typeface="Arial"/>
                <a:ea typeface="Arial"/>
                <a:cs typeface="Arial"/>
                <a:sym typeface="Arial"/>
              </a:rPr>
              <a:t>Advisory Board</a:t>
            </a:r>
            <a:endParaRPr b="1">
              <a:solidFill>
                <a:schemeClr val="bg1"/>
              </a:solidFill>
              <a:latin typeface="Arial"/>
              <a:ea typeface="Arial"/>
              <a:cs typeface="Arial"/>
              <a:sym typeface="Arial"/>
            </a:endParaRPr>
          </a:p>
        </p:txBody>
      </p:sp>
      <p:sp>
        <p:nvSpPr>
          <p:cNvPr id="5" name="Google Shape;513;p60">
            <a:extLst>
              <a:ext uri="{FF2B5EF4-FFF2-40B4-BE49-F238E27FC236}">
                <a16:creationId xmlns:a16="http://schemas.microsoft.com/office/drawing/2014/main" id="{E4A76FF1-56E0-4F4E-AFE2-9C46C54C415E}"/>
              </a:ext>
            </a:extLst>
          </p:cNvPr>
          <p:cNvSpPr/>
          <p:nvPr/>
        </p:nvSpPr>
        <p:spPr>
          <a:xfrm>
            <a:off x="2047845" y="1904230"/>
            <a:ext cx="2163161" cy="1135054"/>
          </a:xfrm>
          <a:prstGeom prst="ellipse">
            <a:avLst/>
          </a:prstGeom>
          <a:solidFill>
            <a:srgbClr val="002F56"/>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n-US" b="1">
                <a:solidFill>
                  <a:schemeClr val="bg1"/>
                </a:solidFill>
                <a:latin typeface="Arial"/>
                <a:ea typeface="Arial"/>
                <a:cs typeface="Arial"/>
                <a:sym typeface="Arial"/>
              </a:rPr>
              <a:t>Veteran Input</a:t>
            </a:r>
            <a:endParaRPr b="1">
              <a:solidFill>
                <a:schemeClr val="bg1"/>
              </a:solidFill>
              <a:latin typeface="Arial"/>
              <a:ea typeface="Arial"/>
              <a:cs typeface="Arial"/>
              <a:sym typeface="Arial"/>
            </a:endParaRPr>
          </a:p>
        </p:txBody>
      </p:sp>
      <p:sp>
        <p:nvSpPr>
          <p:cNvPr id="7" name="Block Arc 6">
            <a:extLst>
              <a:ext uri="{FF2B5EF4-FFF2-40B4-BE49-F238E27FC236}">
                <a16:creationId xmlns:a16="http://schemas.microsoft.com/office/drawing/2014/main" id="{C716BB02-2F23-4270-ABAD-A3D3577C85EE}"/>
              </a:ext>
            </a:extLst>
          </p:cNvPr>
          <p:cNvSpPr/>
          <p:nvPr/>
        </p:nvSpPr>
        <p:spPr>
          <a:xfrm>
            <a:off x="4253140" y="3443070"/>
            <a:ext cx="3728259" cy="2005823"/>
          </a:xfrm>
          <a:prstGeom prst="blockArc">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3560E0A9-CBBF-4AD5-96C2-CB7D79317201}"/>
              </a:ext>
            </a:extLst>
          </p:cNvPr>
          <p:cNvSpPr txBox="1"/>
          <p:nvPr/>
        </p:nvSpPr>
        <p:spPr>
          <a:xfrm>
            <a:off x="5404630" y="3471395"/>
            <a:ext cx="1472198" cy="461665"/>
          </a:xfrm>
          <a:prstGeom prst="rect">
            <a:avLst/>
          </a:prstGeom>
          <a:noFill/>
          <a:ln>
            <a:noFill/>
          </a:ln>
          <a:scene3d>
            <a:camera prst="orthographicFront"/>
            <a:lightRig rig="threePt" dir="t"/>
          </a:scene3d>
          <a:sp3d>
            <a:bevelT/>
          </a:sp3d>
        </p:spPr>
        <p:txBody>
          <a:bodyPr wrap="none" lIns="91440" tIns="45720" rIns="91440" bIns="45720" rtlCol="0" anchor="t">
            <a:spAutoFit/>
          </a:bodyPr>
          <a:lstStyle/>
          <a:p>
            <a:r>
              <a:rPr lang="en-US" sz="2400" b="1">
                <a:solidFill>
                  <a:srgbClr val="002F56"/>
                </a:solidFill>
              </a:rPr>
              <a:t>Feasibility</a:t>
            </a:r>
          </a:p>
        </p:txBody>
      </p:sp>
      <p:sp>
        <p:nvSpPr>
          <p:cNvPr id="9" name="Google Shape;512;p60">
            <a:extLst>
              <a:ext uri="{FF2B5EF4-FFF2-40B4-BE49-F238E27FC236}">
                <a16:creationId xmlns:a16="http://schemas.microsoft.com/office/drawing/2014/main" id="{CBA80A18-7903-4B18-9872-1D595DEA8A6E}"/>
              </a:ext>
            </a:extLst>
          </p:cNvPr>
          <p:cNvSpPr/>
          <p:nvPr/>
        </p:nvSpPr>
        <p:spPr>
          <a:xfrm>
            <a:off x="7855928" y="1819721"/>
            <a:ext cx="2163161" cy="1135054"/>
          </a:xfrm>
          <a:prstGeom prst="ellipse">
            <a:avLst/>
          </a:prstGeom>
          <a:solidFill>
            <a:srgbClr val="002F56"/>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n-US" b="1">
                <a:solidFill>
                  <a:schemeClr val="bg1"/>
                </a:solidFill>
                <a:latin typeface="Arial"/>
                <a:ea typeface="Arial"/>
                <a:cs typeface="Arial"/>
                <a:sym typeface="Arial"/>
              </a:rPr>
              <a:t>AI@VA Community</a:t>
            </a:r>
            <a:endParaRPr b="1">
              <a:solidFill>
                <a:schemeClr val="bg1"/>
              </a:solidFill>
              <a:latin typeface="Arial"/>
              <a:ea typeface="Arial"/>
              <a:cs typeface="Arial"/>
              <a:sym typeface="Arial"/>
            </a:endParaRPr>
          </a:p>
        </p:txBody>
      </p:sp>
      <p:sp>
        <p:nvSpPr>
          <p:cNvPr id="10" name="Google Shape;516;p60">
            <a:extLst>
              <a:ext uri="{FF2B5EF4-FFF2-40B4-BE49-F238E27FC236}">
                <a16:creationId xmlns:a16="http://schemas.microsoft.com/office/drawing/2014/main" id="{5ACDAF92-E748-417F-BCFA-1934256B2B86}"/>
              </a:ext>
            </a:extLst>
          </p:cNvPr>
          <p:cNvSpPr/>
          <p:nvPr/>
        </p:nvSpPr>
        <p:spPr>
          <a:xfrm rot="3158770">
            <a:off x="3943588" y="2965311"/>
            <a:ext cx="978692" cy="730892"/>
          </a:xfrm>
          <a:prstGeom prst="right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1" name="Google Shape;516;p60">
            <a:extLst>
              <a:ext uri="{FF2B5EF4-FFF2-40B4-BE49-F238E27FC236}">
                <a16:creationId xmlns:a16="http://schemas.microsoft.com/office/drawing/2014/main" id="{46464C59-5CF2-469A-9B9E-3557697B172F}"/>
              </a:ext>
            </a:extLst>
          </p:cNvPr>
          <p:cNvSpPr/>
          <p:nvPr/>
        </p:nvSpPr>
        <p:spPr>
          <a:xfrm>
            <a:off x="3251525" y="3647744"/>
            <a:ext cx="978692" cy="730892"/>
          </a:xfrm>
          <a:prstGeom prst="right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 name="Google Shape;516;p60">
            <a:extLst>
              <a:ext uri="{FF2B5EF4-FFF2-40B4-BE49-F238E27FC236}">
                <a16:creationId xmlns:a16="http://schemas.microsoft.com/office/drawing/2014/main" id="{BC45CE2F-C0FA-4D0D-A412-CF5556CC79F5}"/>
              </a:ext>
            </a:extLst>
          </p:cNvPr>
          <p:cNvSpPr/>
          <p:nvPr/>
        </p:nvSpPr>
        <p:spPr>
          <a:xfrm rot="7609648">
            <a:off x="7111208" y="2831013"/>
            <a:ext cx="978692" cy="730892"/>
          </a:xfrm>
          <a:prstGeom prst="right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 name="Google Shape;516;p60">
            <a:extLst>
              <a:ext uri="{FF2B5EF4-FFF2-40B4-BE49-F238E27FC236}">
                <a16:creationId xmlns:a16="http://schemas.microsoft.com/office/drawing/2014/main" id="{1836890F-193B-4307-9DA8-643F1A65E2D2}"/>
              </a:ext>
            </a:extLst>
          </p:cNvPr>
          <p:cNvSpPr/>
          <p:nvPr/>
        </p:nvSpPr>
        <p:spPr>
          <a:xfrm rot="10800000">
            <a:off x="7956339" y="3637559"/>
            <a:ext cx="978692" cy="730892"/>
          </a:xfrm>
          <a:prstGeom prst="right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 name="Google Shape;512;p60">
            <a:extLst>
              <a:ext uri="{FF2B5EF4-FFF2-40B4-BE49-F238E27FC236}">
                <a16:creationId xmlns:a16="http://schemas.microsoft.com/office/drawing/2014/main" id="{8E7ED52F-59DA-436C-916F-F32A62C2E8D6}"/>
              </a:ext>
            </a:extLst>
          </p:cNvPr>
          <p:cNvSpPr/>
          <p:nvPr/>
        </p:nvSpPr>
        <p:spPr>
          <a:xfrm>
            <a:off x="9104555" y="3477111"/>
            <a:ext cx="2163161" cy="1135054"/>
          </a:xfrm>
          <a:prstGeom prst="ellipse">
            <a:avLst/>
          </a:prstGeom>
          <a:solidFill>
            <a:srgbClr val="002F56"/>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n-US" b="1">
                <a:solidFill>
                  <a:schemeClr val="bg1"/>
                </a:solidFill>
                <a:latin typeface="Arial"/>
                <a:ea typeface="Arial"/>
                <a:cs typeface="Arial"/>
                <a:sym typeface="Arial"/>
              </a:rPr>
              <a:t>AI Task Force</a:t>
            </a:r>
            <a:endParaRPr b="1">
              <a:solidFill>
                <a:schemeClr val="bg1"/>
              </a:solidFill>
              <a:latin typeface="Arial"/>
              <a:ea typeface="Arial"/>
              <a:cs typeface="Arial"/>
              <a:sym typeface="Arial"/>
            </a:endParaRPr>
          </a:p>
        </p:txBody>
      </p:sp>
      <p:sp>
        <p:nvSpPr>
          <p:cNvPr id="16" name="Google Shape;512;p60">
            <a:extLst>
              <a:ext uri="{FF2B5EF4-FFF2-40B4-BE49-F238E27FC236}">
                <a16:creationId xmlns:a16="http://schemas.microsoft.com/office/drawing/2014/main" id="{A1EF5605-13C3-410C-8CAC-2F83635C226D}"/>
              </a:ext>
            </a:extLst>
          </p:cNvPr>
          <p:cNvSpPr/>
          <p:nvPr/>
        </p:nvSpPr>
        <p:spPr>
          <a:xfrm>
            <a:off x="4972520" y="1188284"/>
            <a:ext cx="2163161" cy="1135054"/>
          </a:xfrm>
          <a:prstGeom prst="ellipse">
            <a:avLst/>
          </a:prstGeom>
          <a:solidFill>
            <a:srgbClr val="002F56"/>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n-US" b="1">
                <a:solidFill>
                  <a:schemeClr val="bg1"/>
                </a:solidFill>
                <a:latin typeface="Arial"/>
                <a:ea typeface="Arial"/>
                <a:cs typeface="Arial"/>
                <a:sym typeface="Arial"/>
              </a:rPr>
              <a:t>Medical</a:t>
            </a:r>
          </a:p>
          <a:p>
            <a:pPr algn="ctr"/>
            <a:r>
              <a:rPr lang="en-US" b="1">
                <a:solidFill>
                  <a:schemeClr val="bg1"/>
                </a:solidFill>
                <a:latin typeface="Arial"/>
                <a:ea typeface="Arial"/>
                <a:cs typeface="Arial"/>
                <a:sym typeface="Arial"/>
              </a:rPr>
              <a:t>Centers</a:t>
            </a:r>
            <a:endParaRPr b="1">
              <a:solidFill>
                <a:schemeClr val="bg1"/>
              </a:solidFill>
              <a:latin typeface="Arial"/>
              <a:ea typeface="Arial"/>
              <a:cs typeface="Arial"/>
              <a:sym typeface="Arial"/>
            </a:endParaRPr>
          </a:p>
        </p:txBody>
      </p:sp>
      <p:sp>
        <p:nvSpPr>
          <p:cNvPr id="17" name="Google Shape;516;p60">
            <a:extLst>
              <a:ext uri="{FF2B5EF4-FFF2-40B4-BE49-F238E27FC236}">
                <a16:creationId xmlns:a16="http://schemas.microsoft.com/office/drawing/2014/main" id="{B2D5C1A7-DEFA-40F0-BB80-3BD35495C961}"/>
              </a:ext>
            </a:extLst>
          </p:cNvPr>
          <p:cNvSpPr/>
          <p:nvPr/>
        </p:nvSpPr>
        <p:spPr>
          <a:xfrm rot="5400000">
            <a:off x="5616680" y="2522648"/>
            <a:ext cx="978692" cy="730892"/>
          </a:xfrm>
          <a:prstGeom prst="right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639021265"/>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1">
            <a:extLst>
              <a:ext uri="{FF2B5EF4-FFF2-40B4-BE49-F238E27FC236}">
                <a16:creationId xmlns:a16="http://schemas.microsoft.com/office/drawing/2014/main" id="{9A3B9E6D-D24D-4C6B-A182-32714AEE42D3}"/>
              </a:ext>
            </a:extLst>
          </p:cNvPr>
          <p:cNvPicPr>
            <a:picLocks noChangeAspect="1"/>
          </p:cNvPicPr>
          <p:nvPr/>
        </p:nvPicPr>
        <p:blipFill>
          <a:blip r:embed="rId3">
            <a:extLst>
              <a:ext uri="{28A0092B-C50C-407E-A947-70E740481C1C}">
                <a14:useLocalDpi xmlns:a14="http://schemas.microsoft.com/office/drawing/2010/main" val="0"/>
              </a:ext>
            </a:extLst>
          </a:blip>
          <a:srcRect l="23567" r="23567"/>
          <a:stretch>
            <a:fillRect/>
          </a:stretch>
        </p:blipFill>
        <p:spPr>
          <a:xfrm>
            <a:off x="0" y="-1"/>
            <a:ext cx="4678746" cy="5900053"/>
          </a:xfrm>
          <a:prstGeom prst="rect">
            <a:avLst/>
          </a:prstGeom>
          <a:effectLst/>
        </p:spPr>
      </p:pic>
      <p:pic>
        <p:nvPicPr>
          <p:cNvPr id="5" name="Picture 4">
            <a:extLst>
              <a:ext uri="{FF2B5EF4-FFF2-40B4-BE49-F238E27FC236}">
                <a16:creationId xmlns:a16="http://schemas.microsoft.com/office/drawing/2014/main" id="{5E2322C9-470E-4E05-97AB-9173D8932DCC}"/>
              </a:ext>
            </a:extLst>
          </p:cNvPr>
          <p:cNvPicPr>
            <a:picLocks noChangeAspect="1"/>
          </p:cNvPicPr>
          <p:nvPr/>
        </p:nvPicPr>
        <p:blipFill>
          <a:blip r:embed="rId4">
            <a:extLst>
              <a:ext uri="{28A0092B-C50C-407E-A947-70E740481C1C}">
                <a14:useLocalDpi xmlns:a14="http://schemas.microsoft.com/office/drawing/2010/main" val="0"/>
              </a:ext>
            </a:extLst>
          </a:blip>
          <a:srcRect l="4731" t="30476" r="3959" b="35714"/>
          <a:stretch>
            <a:fillRect/>
          </a:stretch>
        </p:blipFill>
        <p:spPr>
          <a:xfrm>
            <a:off x="5154133" y="570980"/>
            <a:ext cx="3104541" cy="1149526"/>
          </a:xfrm>
          <a:prstGeom prst="rect">
            <a:avLst/>
          </a:prstGeom>
        </p:spPr>
      </p:pic>
      <p:sp>
        <p:nvSpPr>
          <p:cNvPr id="11" name="TextBox 10">
            <a:extLst>
              <a:ext uri="{FF2B5EF4-FFF2-40B4-BE49-F238E27FC236}">
                <a16:creationId xmlns:a16="http://schemas.microsoft.com/office/drawing/2014/main" id="{A61F82D8-1BA4-4249-9624-B1D96BF4F8D9}"/>
              </a:ext>
            </a:extLst>
          </p:cNvPr>
          <p:cNvSpPr txBox="1"/>
          <p:nvPr/>
        </p:nvSpPr>
        <p:spPr>
          <a:xfrm>
            <a:off x="8434982" y="1234173"/>
            <a:ext cx="2480668" cy="646331"/>
          </a:xfrm>
          <a:prstGeom prst="rect">
            <a:avLst/>
          </a:prstGeom>
          <a:noFill/>
        </p:spPr>
        <p:txBody>
          <a:bodyPr wrap="square">
            <a:spAutoFit/>
          </a:bodyPr>
          <a:lstStyle/>
          <a:p>
            <a:r>
              <a:rPr kumimoji="0" lang="en-US" sz="3600" b="1" i="0" u="none" strike="noStrike" kern="1200" cap="none" spc="0" normalizeH="0" baseline="0" noProof="0">
                <a:ln>
                  <a:noFill/>
                </a:ln>
                <a:solidFill>
                  <a:srgbClr val="002F56"/>
                </a:solidFill>
                <a:effectLst/>
                <a:uLnTx/>
                <a:uFillTx/>
                <a:latin typeface="Calibri" panose="020f0502020204030204"/>
                <a:ea typeface="+mj-ea"/>
                <a:cs typeface="+mj-cs"/>
              </a:rPr>
              <a:t>Community</a:t>
            </a:r>
            <a:endParaRPr lang="en-US"/>
          </a:p>
        </p:txBody>
      </p:sp>
      <p:sp>
        <p:nvSpPr>
          <p:cNvPr id="13" name="Content Placeholder 2">
            <a:extLst>
              <a:ext uri="{FF2B5EF4-FFF2-40B4-BE49-F238E27FC236}">
                <a16:creationId xmlns:a16="http://schemas.microsoft.com/office/drawing/2014/main" id="{B4C1E886-A0B1-40C2-BD26-7E1FEDF219D7}"/>
              </a:ext>
            </a:extLst>
          </p:cNvPr>
          <p:cNvSpPr txBox="1"/>
          <p:nvPr/>
        </p:nvSpPr>
        <p:spPr>
          <a:xfrm>
            <a:off x="4965429" y="2314375"/>
            <a:ext cx="6586489" cy="45436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Over 500 unique VA employee members and over 300 industry, government, and academia mailing list members</a:t>
            </a:r>
          </a:p>
          <a:p>
            <a:r>
              <a:rPr lang="en-US" sz="2000"/>
              <a:t>AI@VA Community SharePoint and MS Teams group for VA employee members</a:t>
            </a:r>
          </a:p>
          <a:p>
            <a:pPr lvl="1"/>
            <a:r>
              <a:rPr lang="en-US" sz="1800"/>
              <a:t>SME led interest groups with curated content and resources</a:t>
            </a:r>
          </a:p>
          <a:p>
            <a:pPr lvl="1"/>
            <a:r>
              <a:rPr lang="en-US" sz="1800"/>
              <a:t>Current AI news and research, updated daily</a:t>
            </a:r>
          </a:p>
          <a:p>
            <a:pPr lvl="1"/>
            <a:r>
              <a:rPr lang="en-US" sz="1800"/>
              <a:t>Learning Resource Hub with new resources added regularly</a:t>
            </a:r>
          </a:p>
          <a:p>
            <a:r>
              <a:rPr lang="en-US" sz="2000"/>
              <a:t>Monthly Lunch and Learn series with leading SMEs </a:t>
            </a:r>
          </a:p>
          <a:p>
            <a:r>
              <a:rPr lang="en-US" sz="2000"/>
              <a:t>Messaging reach of over 25k+ VA employees</a:t>
            </a:r>
            <a:endParaRPr lang="en-US" sz="1800"/>
          </a:p>
        </p:txBody>
      </p:sp>
    </p:spTree>
    <p:extLst>
      <p:ext uri="{BB962C8B-B14F-4D97-AF65-F5344CB8AC3E}">
        <p14:creationId xmlns:p14="http://schemas.microsoft.com/office/powerpoint/2010/main" val="3741447215"/>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29EEF229-A637-479A-B712-7A77D95A2474}"/>
              </a:ext>
            </a:extLst>
          </p:cNvPr>
          <p:cNvSpPr>
            <a:spLocks noGrp="1"/>
          </p:cNvSpPr>
          <p:nvPr>
            <p:ph idx="1"/>
          </p:nvPr>
        </p:nvSpPr>
        <p:spPr/>
        <p:txBody>
          <a:bodyPr>
            <a:normAutofit fontScale="70000" lnSpcReduction="20000"/>
          </a:bodyPr>
          <a:lstStyle/>
          <a:p>
            <a:r>
              <a:rPr lang="en-US" sz="2800">
                <a:latin typeface="Arial"/>
                <a:cs typeface="Arial"/>
              </a:rPr>
              <a:t>Across VA medical/centers, with academic affiliates, and external partners</a:t>
            </a:r>
          </a:p>
          <a:p>
            <a:r>
              <a:rPr lang="en-US" sz="2800">
                <a:latin typeface="Arial"/>
                <a:cs typeface="Arial"/>
              </a:rPr>
              <a:t>Developing network and governance structures in collaboration with Data Governance Council</a:t>
            </a:r>
            <a:endParaRPr lang="en-US">
              <a:latin typeface="Arial"/>
              <a:cs typeface="Arial"/>
            </a:endParaRPr>
          </a:p>
          <a:p>
            <a:r>
              <a:rPr lang="en-US" sz="2800">
                <a:latin typeface="Arial"/>
                <a:cs typeface="Arial"/>
              </a:rPr>
              <a:t>Subgroups with particular specialty areas and emphasis</a:t>
            </a:r>
          </a:p>
          <a:p>
            <a:pPr lvl="1"/>
            <a:r>
              <a:rPr lang="en-US" sz="2600">
                <a:latin typeface="Arial"/>
                <a:cs typeface="Arial"/>
              </a:rPr>
              <a:t>Precision Oncology, Computer Vision, Diagnostic AI, Trustworthy AI, AI Ethics, Use Case Development</a:t>
            </a:r>
          </a:p>
          <a:p>
            <a:r>
              <a:rPr lang="en-US" sz="2800">
                <a:latin typeface="Arial"/>
                <a:cs typeface="Arial"/>
              </a:rPr>
              <a:t>R&amp;D with eye toward piloting</a:t>
            </a:r>
          </a:p>
        </p:txBody>
      </p:sp>
      <p:sp>
        <p:nvSpPr>
          <p:cNvPr id="4" name="Title 3">
            <a:extLst>
              <a:ext uri="{FF2B5EF4-FFF2-40B4-BE49-F238E27FC236}">
                <a16:creationId xmlns:a16="http://schemas.microsoft.com/office/drawing/2014/main" id="{6F58210B-99C8-44A1-81EB-3D5D8E9C44E6}"/>
              </a:ext>
            </a:extLst>
          </p:cNvPr>
          <p:cNvSpPr>
            <a:spLocks noGrp="1"/>
          </p:cNvSpPr>
          <p:nvPr>
            <p:ph type="title"/>
          </p:nvPr>
        </p:nvSpPr>
        <p:spPr/>
        <p:txBody>
          <a:bodyPr/>
          <a:lstStyle/>
          <a:p>
            <a:r>
              <a:rPr lang="en-US"/>
              <a:t>Building the AI Network</a:t>
            </a:r>
          </a:p>
        </p:txBody>
      </p:sp>
      <p:pic>
        <p:nvPicPr>
          <p:cNvPr id="5" name="Picture 4">
            <a:extLst>
              <a:ext uri="{FF2B5EF4-FFF2-40B4-BE49-F238E27FC236}">
                <a16:creationId xmlns:a16="http://schemas.microsoft.com/office/drawing/2014/main" id="{AB1670E9-BA9E-4E3D-964F-2FC77DCB1D34}"/>
              </a:ext>
            </a:extLst>
          </p:cNvPr>
          <p:cNvPicPr>
            <a:picLocks noChangeAspect="1"/>
          </p:cNvPicPr>
          <p:nvPr/>
        </p:nvPicPr>
        <p:blipFill>
          <a:blip r:embed="rId3"/>
          <a:stretch>
            <a:fillRect/>
          </a:stretch>
        </p:blipFill>
        <p:spPr>
          <a:xfrm>
            <a:off x="7326715" y="1886578"/>
            <a:ext cx="4639458" cy="3084843"/>
          </a:xfrm>
          <a:prstGeom prst="rect">
            <a:avLst/>
          </a:prstGeom>
        </p:spPr>
      </p:pic>
    </p:spTree>
    <p:extLst>
      <p:ext uri="{BB962C8B-B14F-4D97-AF65-F5344CB8AC3E}">
        <p14:creationId xmlns:p14="http://schemas.microsoft.com/office/powerpoint/2010/main" val="3516949089"/>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a:extLst>
              <a:ext uri="{FF2B5EF4-FFF2-40B4-BE49-F238E27FC236}">
                <a16:creationId xmlns:a16="http://schemas.microsoft.com/office/drawing/2014/main" id="{88A2C38D-1CF5-4479-ABC2-A47394B54040}"/>
              </a:ext>
            </a:extLst>
          </p:cNvPr>
          <p:cNvPicPr>
            <a:picLocks noChangeAspect="1"/>
          </p:cNvPicPr>
          <p:nvPr/>
        </p:nvPicPr>
        <p:blipFill>
          <a:blip r:embed="rId3"/>
          <a:stretch>
            <a:fillRect/>
          </a:stretch>
        </p:blipFill>
        <p:spPr>
          <a:xfrm>
            <a:off x="1794681" y="175147"/>
            <a:ext cx="8302388" cy="5534924"/>
          </a:xfrm>
          <a:prstGeom prst="rect">
            <a:avLst/>
          </a:prstGeom>
        </p:spPr>
      </p:pic>
    </p:spTree>
    <p:extLst>
      <p:ext uri="{BB962C8B-B14F-4D97-AF65-F5344CB8AC3E}">
        <p14:creationId xmlns:p14="http://schemas.microsoft.com/office/powerpoint/2010/main" val="280871938"/>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C0247E4-8F4E-4BAC-9C35-B375261C411D}"/>
              </a:ext>
            </a:extLst>
          </p:cNvPr>
          <p:cNvSpPr>
            <a:spLocks noGrp="1"/>
          </p:cNvSpPr>
          <p:nvPr>
            <p:ph type="ctrTitle"/>
          </p:nvPr>
        </p:nvSpPr>
        <p:spPr/>
        <p:txBody>
          <a:bodyPr/>
          <a:lstStyle/>
          <a:p>
            <a:r>
              <a:rPr lang="en-US"/>
              <a:t>AI Tech Sprints</a:t>
            </a:r>
          </a:p>
        </p:txBody>
      </p:sp>
    </p:spTree>
    <p:extLst>
      <p:ext uri="{BB962C8B-B14F-4D97-AF65-F5344CB8AC3E}">
        <p14:creationId xmlns:p14="http://schemas.microsoft.com/office/powerpoint/2010/main" val="2216152242"/>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C98543D-D0B5-4F50-93D5-8EA39DB5AD90}"/>
              </a:ext>
            </a:extLst>
          </p:cNvPr>
          <p:cNvSpPr>
            <a:spLocks noGrp="1"/>
          </p:cNvSpPr>
          <p:nvPr>
            <p:ph type="title"/>
          </p:nvPr>
        </p:nvSpPr>
        <p:spPr/>
        <p:txBody>
          <a:bodyPr/>
          <a:lstStyle/>
          <a:p>
            <a:r>
              <a:rPr lang="en-US"/>
              <a:t>The AI Tech Sprint</a:t>
            </a:r>
          </a:p>
        </p:txBody>
      </p:sp>
      <p:sp>
        <p:nvSpPr>
          <p:cNvPr id="4" name="Google Shape;87;p3">
            <a:extLst>
              <a:ext uri="{FF2B5EF4-FFF2-40B4-BE49-F238E27FC236}">
                <a16:creationId xmlns:a16="http://schemas.microsoft.com/office/drawing/2014/main" id="{8EAC9D8A-A1CF-4EF6-BA0B-946211310B67}"/>
              </a:ext>
            </a:extLst>
          </p:cNvPr>
          <p:cNvSpPr txBox="1"/>
          <p:nvPr/>
        </p:nvSpPr>
        <p:spPr>
          <a:xfrm>
            <a:off x="637500" y="1094691"/>
            <a:ext cx="10878000" cy="1098064"/>
          </a:xfrm>
          <a:prstGeom prst="rect">
            <a:avLst/>
          </a:prstGeom>
          <a:noFill/>
          <a:ln>
            <a:noFill/>
          </a:ln>
        </p:spPr>
        <p:txBody>
          <a:bodyPr spcFirstLastPara="1" vert="horz" wrap="square" lIns="121900" tIns="0" rIns="121900" bIns="0" rtlCol="0" anchor="t" anchorCtr="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667"/>
              </a:spcBef>
              <a:buFont typeface="Arial" panose="020b0604020202020204" pitchFamily="34" charset="0"/>
              <a:buNone/>
            </a:pPr>
            <a:r>
              <a:rPr lang="en-US" sz="2667" i="1"/>
              <a:t>We use data as a bidirectional link between government and users of that data across industry, government labs, and others.</a:t>
            </a:r>
          </a:p>
          <a:p>
            <a:pPr marL="0" indent="0" algn="ctr">
              <a:lnSpc>
                <a:spcPct val="114000"/>
              </a:lnSpc>
              <a:spcBef>
                <a:spcPts val="667"/>
              </a:spcBef>
              <a:buFont typeface="Arial" panose="020b0604020202020204" pitchFamily="34" charset="0"/>
              <a:buNone/>
            </a:pPr>
            <a:endParaRPr lang="en-US" sz="2667" i="1"/>
          </a:p>
          <a:p>
            <a:pPr marL="101597" indent="0" algn="ctr">
              <a:lnSpc>
                <a:spcPct val="114000"/>
              </a:lnSpc>
              <a:spcBef>
                <a:spcPts val="667"/>
              </a:spcBef>
              <a:buClr>
                <a:srgbClr val="00CFFF"/>
              </a:buClr>
              <a:buSzPts val="2400"/>
              <a:buFont typeface="Arial" panose="020b0604020202020204" pitchFamily="34" charset="0"/>
              <a:buNone/>
            </a:pPr>
            <a:endParaRPr lang="en-US" sz="3200" i="1">
              <a:latin typeface="Arial"/>
              <a:ea typeface="Arial"/>
              <a:cs typeface="Arial"/>
              <a:sym typeface="Arial"/>
            </a:endParaRPr>
          </a:p>
          <a:p>
            <a:pPr marL="101597" indent="0" algn="ctr">
              <a:lnSpc>
                <a:spcPct val="100000"/>
              </a:lnSpc>
              <a:spcBef>
                <a:spcPts val="800"/>
              </a:spcBef>
              <a:buClr>
                <a:srgbClr val="00CFFF"/>
              </a:buClr>
              <a:buSzPts val="2400"/>
              <a:buFont typeface="Arial" panose="020b0604020202020204" pitchFamily="34" charset="0"/>
              <a:buNone/>
            </a:pPr>
            <a:endParaRPr lang="en-US" sz="3200" i="1"/>
          </a:p>
          <a:p>
            <a:pPr marL="101597" indent="0" algn="ctr">
              <a:lnSpc>
                <a:spcPct val="100000"/>
              </a:lnSpc>
              <a:spcBef>
                <a:spcPts val="800"/>
              </a:spcBef>
              <a:buClr>
                <a:srgbClr val="00CFFF"/>
              </a:buClr>
              <a:buSzPts val="2400"/>
              <a:buFont typeface="Arial" panose="020b0604020202020204" pitchFamily="34" charset="0"/>
              <a:buNone/>
            </a:pPr>
            <a:endParaRPr lang="en-US" sz="3200" i="1">
              <a:latin typeface="Arial"/>
              <a:ea typeface="Arial"/>
              <a:cs typeface="Arial"/>
              <a:sym typeface="Arial"/>
            </a:endParaRPr>
          </a:p>
        </p:txBody>
      </p:sp>
      <p:sp>
        <p:nvSpPr>
          <p:cNvPr id="5" name="Google Shape;91;p3">
            <a:extLst>
              <a:ext uri="{FF2B5EF4-FFF2-40B4-BE49-F238E27FC236}">
                <a16:creationId xmlns:a16="http://schemas.microsoft.com/office/drawing/2014/main" id="{9B0FD2ED-3398-4BF8-B3B1-C045BF785164}"/>
              </a:ext>
            </a:extLst>
          </p:cNvPr>
          <p:cNvSpPr txBox="1"/>
          <p:nvPr/>
        </p:nvSpPr>
        <p:spPr>
          <a:xfrm>
            <a:off x="260109" y="2410231"/>
            <a:ext cx="2654840" cy="3139266"/>
          </a:xfrm>
          <a:prstGeom prst="rect">
            <a:avLst/>
          </a:prstGeom>
          <a:noFill/>
          <a:ln>
            <a:noFill/>
          </a:ln>
        </p:spPr>
        <p:txBody>
          <a:bodyPr spcFirstLastPara="1" wrap="square" lIns="121900" tIns="60933" rIns="121900" bIns="60933" anchor="t" anchorCtr="0">
            <a:spAutoFit/>
          </a:bodyPr>
          <a:lstStyle/>
          <a:p>
            <a:pPr marL="242987" indent="-228594">
              <a:buClr>
                <a:srgbClr val="000000"/>
              </a:buClr>
              <a:buSzPts val="1200"/>
              <a:buFont typeface="Arial"/>
              <a:buChar char="•"/>
            </a:pPr>
            <a:r>
              <a:rPr lang="en-US" sz="1600">
                <a:solidFill>
                  <a:srgbClr val="1C304A"/>
                </a:solidFill>
                <a:latin typeface="Arial"/>
                <a:ea typeface="Arial"/>
                <a:cs typeface="Arial"/>
                <a:sym typeface="Arial"/>
              </a:rPr>
              <a:t>Large, unique data sources (on clinical trials, patents, experimental therapeutics, patients)</a:t>
            </a:r>
            <a:endParaRPr sz="2400"/>
          </a:p>
          <a:p>
            <a:pPr marL="242987" indent="-228594">
              <a:spcBef>
                <a:spcPts val="800"/>
              </a:spcBef>
              <a:buClr>
                <a:srgbClr val="000000"/>
              </a:buClr>
              <a:buSzPts val="1200"/>
              <a:buFont typeface="Arial"/>
              <a:buChar char="•"/>
            </a:pPr>
            <a:r>
              <a:rPr lang="en-US" sz="1600">
                <a:solidFill>
                  <a:srgbClr val="1C304A"/>
                </a:solidFill>
                <a:latin typeface="Arial"/>
                <a:ea typeface="Arial"/>
                <a:cs typeface="Arial"/>
                <a:sym typeface="Arial"/>
              </a:rPr>
              <a:t>Veteran and Expert perspectives</a:t>
            </a:r>
            <a:endParaRPr sz="2400"/>
          </a:p>
          <a:p>
            <a:pPr marL="242987" indent="-228594">
              <a:spcBef>
                <a:spcPts val="800"/>
              </a:spcBef>
              <a:buClr>
                <a:srgbClr val="000000"/>
              </a:buClr>
              <a:buSzPts val="1200"/>
              <a:buFont typeface="Arial"/>
              <a:buChar char="•"/>
            </a:pPr>
            <a:r>
              <a:rPr lang="en-US" sz="1600">
                <a:solidFill>
                  <a:srgbClr val="1C304A"/>
                </a:solidFill>
                <a:latin typeface="Arial"/>
                <a:ea typeface="Arial"/>
                <a:cs typeface="Arial"/>
                <a:sym typeface="Arial"/>
              </a:rPr>
              <a:t>Technical expertise and user-based feedback</a:t>
            </a:r>
            <a:endParaRPr sz="2400"/>
          </a:p>
          <a:p>
            <a:pPr marL="242987" indent="-228594">
              <a:spcBef>
                <a:spcPts val="800"/>
              </a:spcBef>
              <a:buClr>
                <a:srgbClr val="000000"/>
              </a:buClr>
              <a:buSzPts val="1200"/>
              <a:buFont typeface="Arial"/>
              <a:buChar char="•"/>
            </a:pPr>
            <a:r>
              <a:rPr lang="en-US" sz="1600">
                <a:solidFill>
                  <a:srgbClr val="1C304A"/>
                </a:solidFill>
                <a:latin typeface="Arial"/>
                <a:ea typeface="Arial"/>
                <a:cs typeface="Arial"/>
                <a:sym typeface="Arial"/>
              </a:rPr>
              <a:t>Demo and funding opportunities</a:t>
            </a:r>
            <a:endParaRPr sz="2400"/>
          </a:p>
        </p:txBody>
      </p:sp>
      <p:sp>
        <p:nvSpPr>
          <p:cNvPr id="6" name="Google Shape;92;p3">
            <a:extLst>
              <a:ext uri="{FF2B5EF4-FFF2-40B4-BE49-F238E27FC236}">
                <a16:creationId xmlns:a16="http://schemas.microsoft.com/office/drawing/2014/main" id="{CFBAAB11-2715-4D49-AD8E-FA68C5D2AE04}"/>
              </a:ext>
            </a:extLst>
          </p:cNvPr>
          <p:cNvSpPr txBox="1"/>
          <p:nvPr/>
        </p:nvSpPr>
        <p:spPr>
          <a:xfrm>
            <a:off x="9308423" y="2410231"/>
            <a:ext cx="2654840" cy="3693264"/>
          </a:xfrm>
          <a:prstGeom prst="rect">
            <a:avLst/>
          </a:prstGeom>
          <a:noFill/>
          <a:ln>
            <a:noFill/>
          </a:ln>
        </p:spPr>
        <p:txBody>
          <a:bodyPr spcFirstLastPara="1" wrap="square" lIns="121900" tIns="60933" rIns="121900" bIns="60933" anchor="t" anchorCtr="0">
            <a:spAutoFit/>
          </a:bodyPr>
          <a:lstStyle/>
          <a:p>
            <a:pPr marL="242987" indent="-228594">
              <a:buClr>
                <a:srgbClr val="000000"/>
              </a:buClr>
              <a:buSzPts val="1200"/>
              <a:buFont typeface="Arial"/>
              <a:buChar char="•"/>
            </a:pPr>
            <a:r>
              <a:rPr lang="en-US" sz="1600">
                <a:solidFill>
                  <a:srgbClr val="1C304A"/>
                </a:solidFill>
                <a:latin typeface="Arial"/>
                <a:ea typeface="Arial"/>
                <a:cs typeface="Arial"/>
                <a:sym typeface="Arial"/>
              </a:rPr>
              <a:t>Innovative product ideas</a:t>
            </a:r>
            <a:endParaRPr sz="2400"/>
          </a:p>
          <a:p>
            <a:pPr marL="242987" indent="-228594">
              <a:spcBef>
                <a:spcPts val="800"/>
              </a:spcBef>
              <a:buClr>
                <a:srgbClr val="000000"/>
              </a:buClr>
              <a:buSzPts val="1200"/>
              <a:buFont typeface="Arial"/>
              <a:buChar char="•"/>
            </a:pPr>
            <a:r>
              <a:rPr lang="en-US" sz="1600">
                <a:solidFill>
                  <a:srgbClr val="1C304A"/>
                </a:solidFill>
                <a:latin typeface="Arial"/>
                <a:ea typeface="Arial"/>
                <a:cs typeface="Arial"/>
                <a:sym typeface="Arial"/>
              </a:rPr>
              <a:t>Technical AI/ML expertise</a:t>
            </a:r>
            <a:endParaRPr sz="2400"/>
          </a:p>
          <a:p>
            <a:pPr marL="242987" indent="-228594">
              <a:spcBef>
                <a:spcPts val="800"/>
              </a:spcBef>
              <a:buClr>
                <a:srgbClr val="000000"/>
              </a:buClr>
              <a:buSzPts val="1200"/>
              <a:buFont typeface="Arial"/>
              <a:buChar char="•"/>
            </a:pPr>
            <a:r>
              <a:rPr lang="en-US" sz="1600">
                <a:solidFill>
                  <a:srgbClr val="1C304A"/>
                </a:solidFill>
                <a:latin typeface="Arial"/>
                <a:ea typeface="Arial"/>
                <a:cs typeface="Arial"/>
                <a:sym typeface="Arial"/>
              </a:rPr>
              <a:t>Trusted AI solution development through collaboration</a:t>
            </a:r>
            <a:endParaRPr sz="1600">
              <a:solidFill>
                <a:srgbClr val="1C304A"/>
              </a:solidFill>
              <a:latin typeface="Arial"/>
              <a:ea typeface="Arial"/>
              <a:cs typeface="Arial"/>
              <a:sym typeface="Arial"/>
            </a:endParaRPr>
          </a:p>
          <a:p>
            <a:pPr marL="242987" indent="-228594">
              <a:spcBef>
                <a:spcPts val="800"/>
              </a:spcBef>
              <a:buClr>
                <a:srgbClr val="1C304A"/>
              </a:buClr>
              <a:buSzPts val="1200"/>
              <a:buChar char="•"/>
            </a:pPr>
            <a:r>
              <a:rPr lang="en-US" sz="1600">
                <a:solidFill>
                  <a:srgbClr val="1C304A"/>
                </a:solidFill>
                <a:latin typeface="Arial" panose="020b0604020202020204" pitchFamily="34" charset="0"/>
                <a:cs typeface="Arial" panose="020b0604020202020204" pitchFamily="34" charset="0"/>
              </a:rPr>
              <a:t>Product development expertise </a:t>
            </a:r>
            <a:endParaRPr sz="1600">
              <a:solidFill>
                <a:srgbClr val="1C304A"/>
              </a:solidFill>
              <a:latin typeface="Arial" panose="020b0604020202020204" pitchFamily="34" charset="0"/>
              <a:cs typeface="Arial" panose="020b0604020202020204" pitchFamily="34" charset="0"/>
            </a:endParaRPr>
          </a:p>
          <a:p>
            <a:pPr marL="241294" indent="-126997">
              <a:spcBef>
                <a:spcPts val="800"/>
              </a:spcBef>
              <a:buClr>
                <a:srgbClr val="000000"/>
              </a:buClr>
              <a:buSzPts val="1200"/>
            </a:pPr>
            <a:endParaRPr sz="1600">
              <a:solidFill>
                <a:srgbClr val="1C304A"/>
              </a:solidFill>
              <a:latin typeface="Arial"/>
              <a:ea typeface="Arial"/>
              <a:cs typeface="Arial"/>
              <a:sym typeface="Arial"/>
            </a:endParaRPr>
          </a:p>
          <a:p>
            <a:pPr marL="242987" indent="-126997">
              <a:spcBef>
                <a:spcPts val="800"/>
              </a:spcBef>
              <a:buClr>
                <a:srgbClr val="000000"/>
              </a:buClr>
              <a:buSzPts val="1200"/>
            </a:pPr>
            <a:endParaRPr sz="1600">
              <a:solidFill>
                <a:srgbClr val="1C304A"/>
              </a:solidFill>
              <a:latin typeface="Arial"/>
              <a:ea typeface="Arial"/>
              <a:cs typeface="Arial"/>
              <a:sym typeface="Arial"/>
            </a:endParaRPr>
          </a:p>
          <a:p>
            <a:pPr marL="242987" indent="-126997">
              <a:spcBef>
                <a:spcPts val="800"/>
              </a:spcBef>
              <a:buClr>
                <a:srgbClr val="000000"/>
              </a:buClr>
              <a:buSzPts val="1200"/>
            </a:pPr>
            <a:endParaRPr sz="1600">
              <a:solidFill>
                <a:srgbClr val="1C304A"/>
              </a:solidFill>
              <a:latin typeface="Arial"/>
              <a:ea typeface="Arial"/>
              <a:cs typeface="Arial"/>
              <a:sym typeface="Arial"/>
            </a:endParaRPr>
          </a:p>
        </p:txBody>
      </p:sp>
      <p:pic>
        <p:nvPicPr>
          <p:cNvPr id="7" name="Google Shape;245;p17">
            <a:extLst>
              <a:ext uri="{FF2B5EF4-FFF2-40B4-BE49-F238E27FC236}">
                <a16:creationId xmlns:a16="http://schemas.microsoft.com/office/drawing/2014/main" id="{9C970036-9843-4007-AFD7-50324125A28F}"/>
              </a:ext>
            </a:extLst>
          </p:cNvPr>
          <p:cNvPicPr preferRelativeResize="0"/>
          <p:nvPr/>
        </p:nvPicPr>
        <p:blipFill>
          <a:blip r:embed="rId3">
            <a:alphaModFix/>
          </a:blip>
          <a:srcRect l="5580"/>
          <a:stretch>
            <a:fillRect/>
          </a:stretch>
        </p:blipFill>
        <p:spPr>
          <a:xfrm>
            <a:off x="2998207" y="2216255"/>
            <a:ext cx="6235700" cy="3505200"/>
          </a:xfrm>
          <a:prstGeom prst="rect">
            <a:avLst/>
          </a:prstGeom>
          <a:noFill/>
          <a:ln>
            <a:noFill/>
          </a:ln>
        </p:spPr>
      </p:pic>
      <p:sp>
        <p:nvSpPr>
          <p:cNvPr id="8" name="Rectangle 7">
            <a:extLst>
              <a:ext uri="{FF2B5EF4-FFF2-40B4-BE49-F238E27FC236}">
                <a16:creationId xmlns:a16="http://schemas.microsoft.com/office/drawing/2014/main" id="{947314F0-005D-4A37-A483-744750759CDB}"/>
              </a:ext>
            </a:extLst>
          </p:cNvPr>
          <p:cNvSpPr/>
          <p:nvPr/>
        </p:nvSpPr>
        <p:spPr>
          <a:xfrm>
            <a:off x="3979594" y="5597560"/>
            <a:ext cx="4052584" cy="318100"/>
          </a:xfrm>
          <a:prstGeom prst="rect">
            <a:avLst/>
          </a:prstGeom>
        </p:spPr>
        <p:txBody>
          <a:bodyPr wrap="none">
            <a:spAutoFit/>
          </a:bodyPr>
          <a:lstStyle/>
          <a:p>
            <a:r>
              <a:rPr lang="en-US" sz="1467" i="1"/>
              <a:t>https://www.research.va.gov/naii/tech-sprints.cfm</a:t>
            </a:r>
          </a:p>
        </p:txBody>
      </p:sp>
    </p:spTree>
    <p:extLst>
      <p:ext uri="{BB962C8B-B14F-4D97-AF65-F5344CB8AC3E}">
        <p14:creationId xmlns:p14="http://schemas.microsoft.com/office/powerpoint/2010/main" val="2795676485"/>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5EB9E5EE-50CC-944C-A220-65F5615C84B0}"/>
              </a:ext>
            </a:extLst>
          </p:cNvPr>
          <p:cNvSpPr>
            <a:spLocks noGrp="1"/>
          </p:cNvSpPr>
          <p:nvPr>
            <p:ph type="body" idx="1"/>
          </p:nvPr>
        </p:nvSpPr>
        <p:spPr>
          <a:xfrm>
            <a:off x="786315" y="3133060"/>
            <a:ext cx="1867675" cy="421194"/>
          </a:xfrm>
        </p:spPr>
        <p:txBody>
          <a:bodyPr>
            <a:normAutofit fontScale="85000" lnSpcReduction="20000"/>
          </a:bodyPr>
          <a:lstStyle/>
          <a:p>
            <a:r>
              <a:rPr lang="en-US"/>
              <a:t>0: Creating the Future of Health Care</a:t>
            </a:r>
          </a:p>
        </p:txBody>
      </p:sp>
      <p:sp>
        <p:nvSpPr>
          <p:cNvPr id="3" name="Content Placeholder 2">
            <a:extLst>
              <a:ext uri="{FF2B5EF4-FFF2-40B4-BE49-F238E27FC236}">
                <a16:creationId xmlns:a16="http://schemas.microsoft.com/office/drawing/2014/main" id="{CBE2E55C-6906-7C46-B2F1-0E0A1D373FFF}"/>
              </a:ext>
            </a:extLst>
          </p:cNvPr>
          <p:cNvSpPr>
            <a:spLocks noGrp="1"/>
          </p:cNvSpPr>
          <p:nvPr>
            <p:ph idx="11"/>
          </p:nvPr>
        </p:nvSpPr>
        <p:spPr>
          <a:xfrm>
            <a:off x="784727" y="3637384"/>
            <a:ext cx="1867958" cy="1927800"/>
          </a:xfrm>
        </p:spPr>
        <p:txBody>
          <a:bodyPr>
            <a:normAutofit/>
          </a:bodyPr>
          <a:lstStyle/>
          <a:p>
            <a:r>
              <a:rPr lang="en-US"/>
              <a:t>Coincided with the founding of the VA NAII</a:t>
            </a:r>
          </a:p>
        </p:txBody>
      </p:sp>
      <p:sp>
        <p:nvSpPr>
          <p:cNvPr id="4" name="Text Placeholder 3">
            <a:extLst>
              <a:ext uri="{FF2B5EF4-FFF2-40B4-BE49-F238E27FC236}">
                <a16:creationId xmlns:a16="http://schemas.microsoft.com/office/drawing/2014/main" id="{60ABC299-E54E-D641-BC71-50D55B61C9E0}"/>
              </a:ext>
            </a:extLst>
          </p:cNvPr>
          <p:cNvSpPr>
            <a:spLocks noGrp="1"/>
          </p:cNvSpPr>
          <p:nvPr>
            <p:ph type="body" idx="12"/>
          </p:nvPr>
        </p:nvSpPr>
        <p:spPr>
          <a:xfrm>
            <a:off x="2846963" y="3133060"/>
            <a:ext cx="2101174" cy="421194"/>
          </a:xfrm>
        </p:spPr>
        <p:txBody>
          <a:bodyPr>
            <a:noAutofit/>
          </a:bodyPr>
          <a:lstStyle/>
          <a:p>
            <a:r>
              <a:rPr lang="en-US" sz="1400"/>
              <a:t>1: Veterans Not Currently Served by VA</a:t>
            </a:r>
          </a:p>
        </p:txBody>
      </p:sp>
      <p:sp>
        <p:nvSpPr>
          <p:cNvPr id="5" name="Content Placeholder 4">
            <a:extLst>
              <a:ext uri="{FF2B5EF4-FFF2-40B4-BE49-F238E27FC236}">
                <a16:creationId xmlns:a16="http://schemas.microsoft.com/office/drawing/2014/main" id="{924D5201-DB73-314B-A154-06458CC872F9}"/>
              </a:ext>
            </a:extLst>
          </p:cNvPr>
          <p:cNvSpPr>
            <a:spLocks noGrp="1"/>
          </p:cNvSpPr>
          <p:nvPr>
            <p:ph idx="13"/>
          </p:nvPr>
        </p:nvSpPr>
        <p:spPr>
          <a:xfrm>
            <a:off x="2970245" y="3637384"/>
            <a:ext cx="1867958" cy="1927800"/>
          </a:xfrm>
        </p:spPr>
        <p:txBody>
          <a:bodyPr/>
          <a:lstStyle/>
          <a:p>
            <a:r>
              <a:rPr lang="en-US"/>
              <a:t>Lead to various pilot projects within the VA</a:t>
            </a:r>
          </a:p>
        </p:txBody>
      </p:sp>
      <p:sp>
        <p:nvSpPr>
          <p:cNvPr id="6" name="Text Placeholder 5">
            <a:extLst>
              <a:ext uri="{FF2B5EF4-FFF2-40B4-BE49-F238E27FC236}">
                <a16:creationId xmlns:a16="http://schemas.microsoft.com/office/drawing/2014/main" id="{91962704-E7E8-2447-BDF4-A5C7F56F03A1}"/>
              </a:ext>
            </a:extLst>
          </p:cNvPr>
          <p:cNvSpPr>
            <a:spLocks noGrp="1"/>
          </p:cNvSpPr>
          <p:nvPr>
            <p:ph type="body" idx="14"/>
          </p:nvPr>
        </p:nvSpPr>
        <p:spPr>
          <a:xfrm>
            <a:off x="5131251" y="3133060"/>
            <a:ext cx="1867675" cy="421194"/>
          </a:xfrm>
        </p:spPr>
        <p:txBody>
          <a:bodyPr>
            <a:normAutofit fontScale="85000" lnSpcReduction="20000"/>
          </a:bodyPr>
          <a:lstStyle/>
          <a:p>
            <a:r>
              <a:rPr lang="en-US"/>
              <a:t>2: ASPIRE Demonstrator</a:t>
            </a:r>
          </a:p>
        </p:txBody>
      </p:sp>
      <p:sp>
        <p:nvSpPr>
          <p:cNvPr id="7" name="Content Placeholder 6">
            <a:extLst>
              <a:ext uri="{FF2B5EF4-FFF2-40B4-BE49-F238E27FC236}">
                <a16:creationId xmlns:a16="http://schemas.microsoft.com/office/drawing/2014/main" id="{C84C85F6-5525-844D-B948-8B226C12491E}"/>
              </a:ext>
            </a:extLst>
          </p:cNvPr>
          <p:cNvSpPr>
            <a:spLocks noGrp="1"/>
          </p:cNvSpPr>
          <p:nvPr>
            <p:ph idx="15"/>
          </p:nvPr>
        </p:nvSpPr>
        <p:spPr>
          <a:xfrm>
            <a:off x="5129663" y="3637384"/>
            <a:ext cx="1867958" cy="1927800"/>
          </a:xfrm>
        </p:spPr>
        <p:txBody>
          <a:bodyPr/>
          <a:lstStyle/>
          <a:p>
            <a:r>
              <a:rPr lang="en-US"/>
              <a:t>Create a demonstrator for the ASPIRE program</a:t>
            </a:r>
          </a:p>
        </p:txBody>
      </p:sp>
      <p:sp>
        <p:nvSpPr>
          <p:cNvPr id="8" name="Text Placeholder 7">
            <a:extLst>
              <a:ext uri="{FF2B5EF4-FFF2-40B4-BE49-F238E27FC236}">
                <a16:creationId xmlns:a16="http://schemas.microsoft.com/office/drawing/2014/main" id="{2F102516-36FE-334B-A1F9-19F5C55D05E9}"/>
              </a:ext>
            </a:extLst>
          </p:cNvPr>
          <p:cNvSpPr>
            <a:spLocks noGrp="1"/>
          </p:cNvSpPr>
          <p:nvPr>
            <p:ph type="body" idx="16"/>
          </p:nvPr>
        </p:nvSpPr>
        <p:spPr>
          <a:xfrm>
            <a:off x="7316769" y="3133060"/>
            <a:ext cx="1867675" cy="421194"/>
          </a:xfrm>
        </p:spPr>
        <p:txBody>
          <a:bodyPr/>
          <a:lstStyle/>
          <a:p>
            <a:r>
              <a:rPr lang="en-US"/>
              <a:t>3: Imaging Sprint</a:t>
            </a:r>
          </a:p>
        </p:txBody>
      </p:sp>
      <p:sp>
        <p:nvSpPr>
          <p:cNvPr id="9" name="Content Placeholder 8">
            <a:extLst>
              <a:ext uri="{FF2B5EF4-FFF2-40B4-BE49-F238E27FC236}">
                <a16:creationId xmlns:a16="http://schemas.microsoft.com/office/drawing/2014/main" id="{B6712750-380F-E04B-A9BF-84C31BCDB7DF}"/>
              </a:ext>
            </a:extLst>
          </p:cNvPr>
          <p:cNvSpPr>
            <a:spLocks noGrp="1"/>
          </p:cNvSpPr>
          <p:nvPr>
            <p:ph idx="17"/>
          </p:nvPr>
        </p:nvSpPr>
        <p:spPr>
          <a:xfrm>
            <a:off x="7315181" y="3637384"/>
            <a:ext cx="1867958" cy="1927800"/>
          </a:xfrm>
        </p:spPr>
        <p:txBody>
          <a:bodyPr/>
          <a:lstStyle/>
          <a:p>
            <a:r>
              <a:rPr lang="en-US"/>
              <a:t>Currently in development for Q2 2023</a:t>
            </a:r>
          </a:p>
        </p:txBody>
      </p:sp>
      <p:sp>
        <p:nvSpPr>
          <p:cNvPr id="10" name="Text Placeholder 9">
            <a:extLst>
              <a:ext uri="{FF2B5EF4-FFF2-40B4-BE49-F238E27FC236}">
                <a16:creationId xmlns:a16="http://schemas.microsoft.com/office/drawing/2014/main" id="{59497EE7-A5DC-7445-82CD-90BADC54A635}"/>
              </a:ext>
            </a:extLst>
          </p:cNvPr>
          <p:cNvSpPr>
            <a:spLocks noGrp="1"/>
          </p:cNvSpPr>
          <p:nvPr>
            <p:ph type="body" idx="18"/>
          </p:nvPr>
        </p:nvSpPr>
        <p:spPr>
          <a:xfrm>
            <a:off x="9538010" y="3133060"/>
            <a:ext cx="1867675" cy="421194"/>
          </a:xfrm>
        </p:spPr>
        <p:txBody>
          <a:bodyPr/>
          <a:lstStyle/>
          <a:p>
            <a:r>
              <a:rPr lang="en-US"/>
              <a:t>4 and Beyond</a:t>
            </a:r>
          </a:p>
        </p:txBody>
      </p:sp>
      <p:sp>
        <p:nvSpPr>
          <p:cNvPr id="11" name="Content Placeholder 10">
            <a:extLst>
              <a:ext uri="{FF2B5EF4-FFF2-40B4-BE49-F238E27FC236}">
                <a16:creationId xmlns:a16="http://schemas.microsoft.com/office/drawing/2014/main" id="{B447E2D0-5E3B-5544-A17D-C875918F4AAB}"/>
              </a:ext>
            </a:extLst>
          </p:cNvPr>
          <p:cNvSpPr>
            <a:spLocks noGrp="1"/>
          </p:cNvSpPr>
          <p:nvPr>
            <p:ph idx="19"/>
          </p:nvPr>
        </p:nvSpPr>
        <p:spPr>
          <a:xfrm>
            <a:off x="9536422" y="3637384"/>
            <a:ext cx="1867958" cy="1927800"/>
          </a:xfrm>
        </p:spPr>
        <p:txBody>
          <a:bodyPr/>
          <a:lstStyle/>
          <a:p>
            <a:r>
              <a:rPr lang="en-US"/>
              <a:t>AITS to be offered annually</a:t>
            </a:r>
          </a:p>
        </p:txBody>
      </p:sp>
      <p:sp>
        <p:nvSpPr>
          <p:cNvPr id="12" name="Title 11">
            <a:extLst>
              <a:ext uri="{FF2B5EF4-FFF2-40B4-BE49-F238E27FC236}">
                <a16:creationId xmlns:a16="http://schemas.microsoft.com/office/drawing/2014/main" id="{B2C4FFDF-CCA0-0B4F-84B9-FE5B751E3DE8}"/>
              </a:ext>
            </a:extLst>
          </p:cNvPr>
          <p:cNvSpPr>
            <a:spLocks noGrp="1"/>
          </p:cNvSpPr>
          <p:nvPr>
            <p:ph type="title"/>
          </p:nvPr>
        </p:nvSpPr>
        <p:spPr/>
        <p:txBody>
          <a:bodyPr/>
          <a:lstStyle/>
          <a:p>
            <a:r>
              <a:rPr lang="en-US"/>
              <a:t>AI Tech Sprint Roadmap</a:t>
            </a:r>
          </a:p>
        </p:txBody>
      </p:sp>
      <p:grpSp>
        <p:nvGrpSpPr>
          <p:cNvPr id="13" name="Google Shape;42;p7">
            <a:extLst>
              <a:ext uri="{FF2B5EF4-FFF2-40B4-BE49-F238E27FC236}">
                <a16:creationId xmlns:a16="http://schemas.microsoft.com/office/drawing/2014/main" id="{E53219CD-B0AD-8E4A-BA4D-13FA4D78ED22}"/>
              </a:ext>
            </a:extLst>
          </p:cNvPr>
          <p:cNvGrpSpPr/>
          <p:nvPr/>
        </p:nvGrpSpPr>
        <p:grpSpPr>
          <a:xfrm>
            <a:off x="5840289" y="2008185"/>
            <a:ext cx="484893" cy="606041"/>
            <a:chOff x="5967025" y="2155300"/>
            <a:chExt cx="118175" cy="147700"/>
          </a:xfrm>
        </p:grpSpPr>
        <p:sp>
          <p:nvSpPr>
            <p:cNvPr id="14" name="Google Shape;43;p7">
              <a:extLst>
                <a:ext uri="{FF2B5EF4-FFF2-40B4-BE49-F238E27FC236}">
                  <a16:creationId xmlns:a16="http://schemas.microsoft.com/office/drawing/2014/main" id="{9AAD3CA8-FD28-9A4A-962C-D5D536BDD8CE}"/>
                </a:ext>
              </a:extLst>
            </p:cNvPr>
            <p:cNvSpPr/>
            <p:nvPr/>
          </p:nvSpPr>
          <p:spPr>
            <a:xfrm>
              <a:off x="5967025" y="2155300"/>
              <a:ext cx="118175" cy="102925"/>
            </a:xfrm>
            <a:custGeom>
              <a:rect l="l" t="t" r="r" b="b"/>
              <a:pathLst>
                <a:path w="4727" h="4117" fill="none" extrusionOk="0">
                  <a:moveTo>
                    <a:pt x="0" y="3850"/>
                  </a:moveTo>
                  <a:lnTo>
                    <a:pt x="0" y="3850"/>
                  </a:lnTo>
                  <a:lnTo>
                    <a:pt x="39" y="3773"/>
                  </a:lnTo>
                  <a:lnTo>
                    <a:pt x="267" y="3697"/>
                  </a:lnTo>
                  <a:lnTo>
                    <a:pt x="610" y="3583"/>
                  </a:lnTo>
                  <a:lnTo>
                    <a:pt x="877" y="3545"/>
                  </a:lnTo>
                  <a:lnTo>
                    <a:pt x="1182" y="3545"/>
                  </a:lnTo>
                  <a:lnTo>
                    <a:pt x="1182" y="3545"/>
                  </a:lnTo>
                  <a:lnTo>
                    <a:pt x="1487" y="3545"/>
                  </a:lnTo>
                  <a:lnTo>
                    <a:pt x="1792" y="3621"/>
                  </a:lnTo>
                  <a:lnTo>
                    <a:pt x="2363" y="3850"/>
                  </a:lnTo>
                  <a:lnTo>
                    <a:pt x="2897" y="4040"/>
                  </a:lnTo>
                  <a:lnTo>
                    <a:pt x="3202" y="4116"/>
                  </a:lnTo>
                  <a:lnTo>
                    <a:pt x="3545" y="4116"/>
                  </a:lnTo>
                  <a:lnTo>
                    <a:pt x="3545" y="4116"/>
                  </a:lnTo>
                  <a:lnTo>
                    <a:pt x="3850" y="4116"/>
                  </a:lnTo>
                  <a:lnTo>
                    <a:pt x="4078" y="4078"/>
                  </a:lnTo>
                  <a:lnTo>
                    <a:pt x="4459" y="3964"/>
                  </a:lnTo>
                  <a:lnTo>
                    <a:pt x="4650" y="3888"/>
                  </a:lnTo>
                  <a:lnTo>
                    <a:pt x="4726" y="3850"/>
                  </a:lnTo>
                  <a:lnTo>
                    <a:pt x="4726" y="305"/>
                  </a:lnTo>
                  <a:lnTo>
                    <a:pt x="4726" y="305"/>
                  </a:lnTo>
                  <a:lnTo>
                    <a:pt x="4650" y="343"/>
                  </a:lnTo>
                  <a:lnTo>
                    <a:pt x="4459" y="458"/>
                  </a:lnTo>
                  <a:lnTo>
                    <a:pt x="4078" y="534"/>
                  </a:lnTo>
                  <a:lnTo>
                    <a:pt x="3850" y="572"/>
                  </a:lnTo>
                  <a:lnTo>
                    <a:pt x="3545" y="610"/>
                  </a:lnTo>
                  <a:lnTo>
                    <a:pt x="3545" y="610"/>
                  </a:lnTo>
                  <a:lnTo>
                    <a:pt x="3202" y="572"/>
                  </a:lnTo>
                  <a:lnTo>
                    <a:pt x="2897" y="496"/>
                  </a:lnTo>
                  <a:lnTo>
                    <a:pt x="2363" y="305"/>
                  </a:lnTo>
                  <a:lnTo>
                    <a:pt x="1792" y="77"/>
                  </a:lnTo>
                  <a:lnTo>
                    <a:pt x="1487" y="39"/>
                  </a:lnTo>
                  <a:lnTo>
                    <a:pt x="1182" y="0"/>
                  </a:lnTo>
                  <a:lnTo>
                    <a:pt x="1182" y="0"/>
                  </a:lnTo>
                  <a:lnTo>
                    <a:pt x="877" y="0"/>
                  </a:lnTo>
                  <a:lnTo>
                    <a:pt x="610" y="39"/>
                  </a:lnTo>
                  <a:lnTo>
                    <a:pt x="267" y="153"/>
                  </a:lnTo>
                  <a:lnTo>
                    <a:pt x="39" y="267"/>
                  </a:lnTo>
                  <a:lnTo>
                    <a:pt x="0" y="305"/>
                  </a:lnTo>
                  <a:lnTo>
                    <a:pt x="0" y="385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44;p7">
              <a:extLst>
                <a:ext uri="{FF2B5EF4-FFF2-40B4-BE49-F238E27FC236}">
                  <a16:creationId xmlns:a16="http://schemas.microsoft.com/office/drawing/2014/main" id="{9FBA0284-183B-0D4B-9F62-EBFA00D4FCA1}"/>
                </a:ext>
              </a:extLst>
            </p:cNvPr>
            <p:cNvSpPr/>
            <p:nvPr/>
          </p:nvSpPr>
          <p:spPr>
            <a:xfrm>
              <a:off x="5967025" y="2251525"/>
              <a:ext cx="25" cy="51475"/>
            </a:xfrm>
            <a:custGeom>
              <a:rect l="l" t="t" r="r" b="b"/>
              <a:pathLst>
                <a:path w="1" h="2059" fill="none" extrusionOk="0">
                  <a:moveTo>
                    <a:pt x="0" y="2059"/>
                  </a:moveTo>
                  <a:lnTo>
                    <a:pt x="0" y="1"/>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6" name="Google Shape;246;p7">
            <a:extLst>
              <a:ext uri="{FF2B5EF4-FFF2-40B4-BE49-F238E27FC236}">
                <a16:creationId xmlns:a16="http://schemas.microsoft.com/office/drawing/2014/main" id="{55B1E132-BCFB-1B46-B2D7-0838E803A63B}"/>
              </a:ext>
            </a:extLst>
          </p:cNvPr>
          <p:cNvGrpSpPr/>
          <p:nvPr/>
        </p:nvGrpSpPr>
        <p:grpSpPr>
          <a:xfrm>
            <a:off x="1359032" y="1995985"/>
            <a:ext cx="653024" cy="645226"/>
            <a:chOff x="1515750" y="3831175"/>
            <a:chExt cx="159150" cy="157250"/>
          </a:xfrm>
        </p:grpSpPr>
        <p:sp>
          <p:nvSpPr>
            <p:cNvPr id="17" name="Google Shape;247;p7">
              <a:extLst>
                <a:ext uri="{FF2B5EF4-FFF2-40B4-BE49-F238E27FC236}">
                  <a16:creationId xmlns:a16="http://schemas.microsoft.com/office/drawing/2014/main" id="{95E4FFB1-9DD3-0143-BC4D-54CB10977479}"/>
                </a:ext>
              </a:extLst>
            </p:cNvPr>
            <p:cNvSpPr/>
            <p:nvPr/>
          </p:nvSpPr>
          <p:spPr>
            <a:xfrm>
              <a:off x="1575775" y="3886450"/>
              <a:ext cx="44800" cy="44800"/>
            </a:xfrm>
            <a:custGeom>
              <a:rect l="l" t="t" r="r" b="b"/>
              <a:pathLst>
                <a:path w="1792" h="1792" fill="none" extrusionOk="0">
                  <a:moveTo>
                    <a:pt x="877" y="0"/>
                  </a:moveTo>
                  <a:lnTo>
                    <a:pt x="877" y="0"/>
                  </a:lnTo>
                  <a:lnTo>
                    <a:pt x="1068" y="38"/>
                  </a:lnTo>
                  <a:lnTo>
                    <a:pt x="1220" y="76"/>
                  </a:lnTo>
                  <a:lnTo>
                    <a:pt x="1373" y="153"/>
                  </a:lnTo>
                  <a:lnTo>
                    <a:pt x="1525" y="267"/>
                  </a:lnTo>
                  <a:lnTo>
                    <a:pt x="1639" y="419"/>
                  </a:lnTo>
                  <a:lnTo>
                    <a:pt x="1716" y="572"/>
                  </a:lnTo>
                  <a:lnTo>
                    <a:pt x="1754" y="724"/>
                  </a:lnTo>
                  <a:lnTo>
                    <a:pt x="1792" y="915"/>
                  </a:lnTo>
                  <a:lnTo>
                    <a:pt x="1792" y="915"/>
                  </a:lnTo>
                  <a:lnTo>
                    <a:pt x="1754" y="1067"/>
                  </a:lnTo>
                  <a:lnTo>
                    <a:pt x="1716" y="1258"/>
                  </a:lnTo>
                  <a:lnTo>
                    <a:pt x="1639" y="1410"/>
                  </a:lnTo>
                  <a:lnTo>
                    <a:pt x="1525" y="1525"/>
                  </a:lnTo>
                  <a:lnTo>
                    <a:pt x="1373" y="1639"/>
                  </a:lnTo>
                  <a:lnTo>
                    <a:pt x="1220" y="1715"/>
                  </a:lnTo>
                  <a:lnTo>
                    <a:pt x="1068" y="1753"/>
                  </a:lnTo>
                  <a:lnTo>
                    <a:pt x="877" y="1791"/>
                  </a:lnTo>
                  <a:lnTo>
                    <a:pt x="877" y="1791"/>
                  </a:lnTo>
                  <a:lnTo>
                    <a:pt x="725" y="1753"/>
                  </a:lnTo>
                  <a:lnTo>
                    <a:pt x="534" y="1715"/>
                  </a:lnTo>
                  <a:lnTo>
                    <a:pt x="382" y="1639"/>
                  </a:lnTo>
                  <a:lnTo>
                    <a:pt x="267" y="1525"/>
                  </a:lnTo>
                  <a:lnTo>
                    <a:pt x="153" y="1410"/>
                  </a:lnTo>
                  <a:lnTo>
                    <a:pt x="77" y="1258"/>
                  </a:lnTo>
                  <a:lnTo>
                    <a:pt x="39" y="1067"/>
                  </a:lnTo>
                  <a:lnTo>
                    <a:pt x="1" y="915"/>
                  </a:lnTo>
                  <a:lnTo>
                    <a:pt x="1" y="915"/>
                  </a:lnTo>
                  <a:lnTo>
                    <a:pt x="39" y="724"/>
                  </a:lnTo>
                  <a:lnTo>
                    <a:pt x="77" y="572"/>
                  </a:lnTo>
                  <a:lnTo>
                    <a:pt x="153" y="419"/>
                  </a:lnTo>
                  <a:lnTo>
                    <a:pt x="267" y="267"/>
                  </a:lnTo>
                  <a:lnTo>
                    <a:pt x="382" y="153"/>
                  </a:lnTo>
                  <a:lnTo>
                    <a:pt x="534" y="76"/>
                  </a:lnTo>
                  <a:lnTo>
                    <a:pt x="725" y="38"/>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248;p7">
              <a:extLst>
                <a:ext uri="{FF2B5EF4-FFF2-40B4-BE49-F238E27FC236}">
                  <a16:creationId xmlns:a16="http://schemas.microsoft.com/office/drawing/2014/main" id="{0E63CFC0-A880-A84D-B11D-E6BC85D8A941}"/>
                </a:ext>
              </a:extLst>
            </p:cNvPr>
            <p:cNvSpPr/>
            <p:nvPr/>
          </p:nvSpPr>
          <p:spPr>
            <a:xfrm>
              <a:off x="1515750" y="3831175"/>
              <a:ext cx="159150" cy="157250"/>
            </a:xfrm>
            <a:custGeom>
              <a:rect l="l" t="t" r="r" b="b"/>
              <a:pathLst>
                <a:path w="6366" h="6290" fill="none" extrusionOk="0">
                  <a:moveTo>
                    <a:pt x="5336" y="3964"/>
                  </a:moveTo>
                  <a:lnTo>
                    <a:pt x="5336" y="3964"/>
                  </a:lnTo>
                  <a:lnTo>
                    <a:pt x="5298" y="4079"/>
                  </a:lnTo>
                  <a:lnTo>
                    <a:pt x="5298" y="4231"/>
                  </a:lnTo>
                  <a:lnTo>
                    <a:pt x="5374" y="4384"/>
                  </a:lnTo>
                  <a:lnTo>
                    <a:pt x="5450" y="4498"/>
                  </a:lnTo>
                  <a:lnTo>
                    <a:pt x="5489" y="4536"/>
                  </a:lnTo>
                  <a:lnTo>
                    <a:pt x="5489" y="4536"/>
                  </a:lnTo>
                  <a:lnTo>
                    <a:pt x="5603" y="4727"/>
                  </a:lnTo>
                  <a:lnTo>
                    <a:pt x="5641" y="4917"/>
                  </a:lnTo>
                  <a:lnTo>
                    <a:pt x="5603" y="5108"/>
                  </a:lnTo>
                  <a:lnTo>
                    <a:pt x="5489" y="5298"/>
                  </a:lnTo>
                  <a:lnTo>
                    <a:pt x="5450" y="5336"/>
                  </a:lnTo>
                  <a:lnTo>
                    <a:pt x="5450" y="5336"/>
                  </a:lnTo>
                  <a:lnTo>
                    <a:pt x="5374" y="5413"/>
                  </a:lnTo>
                  <a:lnTo>
                    <a:pt x="5260" y="5451"/>
                  </a:lnTo>
                  <a:lnTo>
                    <a:pt x="5069" y="5489"/>
                  </a:lnTo>
                  <a:lnTo>
                    <a:pt x="4841" y="5451"/>
                  </a:lnTo>
                  <a:lnTo>
                    <a:pt x="4765" y="5413"/>
                  </a:lnTo>
                  <a:lnTo>
                    <a:pt x="4650" y="5336"/>
                  </a:lnTo>
                  <a:lnTo>
                    <a:pt x="4650" y="5336"/>
                  </a:lnTo>
                  <a:lnTo>
                    <a:pt x="4650" y="5336"/>
                  </a:lnTo>
                  <a:lnTo>
                    <a:pt x="4650" y="5336"/>
                  </a:lnTo>
                  <a:lnTo>
                    <a:pt x="4536" y="5222"/>
                  </a:lnTo>
                  <a:lnTo>
                    <a:pt x="4383" y="5184"/>
                  </a:lnTo>
                  <a:lnTo>
                    <a:pt x="4269" y="5184"/>
                  </a:lnTo>
                  <a:lnTo>
                    <a:pt x="4117" y="5222"/>
                  </a:lnTo>
                  <a:lnTo>
                    <a:pt x="4117" y="5222"/>
                  </a:lnTo>
                  <a:lnTo>
                    <a:pt x="4002" y="5298"/>
                  </a:lnTo>
                  <a:lnTo>
                    <a:pt x="3926" y="5413"/>
                  </a:lnTo>
                  <a:lnTo>
                    <a:pt x="3888" y="5527"/>
                  </a:lnTo>
                  <a:lnTo>
                    <a:pt x="3850" y="5679"/>
                  </a:lnTo>
                  <a:lnTo>
                    <a:pt x="3850" y="5717"/>
                  </a:lnTo>
                  <a:lnTo>
                    <a:pt x="3850" y="5717"/>
                  </a:lnTo>
                  <a:lnTo>
                    <a:pt x="3812" y="5870"/>
                  </a:lnTo>
                  <a:lnTo>
                    <a:pt x="3774" y="5984"/>
                  </a:lnTo>
                  <a:lnTo>
                    <a:pt x="3697" y="6137"/>
                  </a:lnTo>
                  <a:lnTo>
                    <a:pt x="3545" y="6213"/>
                  </a:lnTo>
                  <a:lnTo>
                    <a:pt x="3545" y="6213"/>
                  </a:lnTo>
                  <a:lnTo>
                    <a:pt x="3393" y="6251"/>
                  </a:lnTo>
                  <a:lnTo>
                    <a:pt x="3240" y="6289"/>
                  </a:lnTo>
                  <a:lnTo>
                    <a:pt x="3088" y="6251"/>
                  </a:lnTo>
                  <a:lnTo>
                    <a:pt x="2935" y="6175"/>
                  </a:lnTo>
                  <a:lnTo>
                    <a:pt x="2821" y="6098"/>
                  </a:lnTo>
                  <a:lnTo>
                    <a:pt x="2745" y="5984"/>
                  </a:lnTo>
                  <a:lnTo>
                    <a:pt x="2707" y="5832"/>
                  </a:lnTo>
                  <a:lnTo>
                    <a:pt x="2668" y="5679"/>
                  </a:lnTo>
                  <a:lnTo>
                    <a:pt x="2668" y="5679"/>
                  </a:lnTo>
                  <a:lnTo>
                    <a:pt x="2668" y="5679"/>
                  </a:lnTo>
                  <a:lnTo>
                    <a:pt x="2630" y="5527"/>
                  </a:lnTo>
                  <a:lnTo>
                    <a:pt x="2592" y="5413"/>
                  </a:lnTo>
                  <a:lnTo>
                    <a:pt x="2478" y="5298"/>
                  </a:lnTo>
                  <a:lnTo>
                    <a:pt x="2364" y="5222"/>
                  </a:lnTo>
                  <a:lnTo>
                    <a:pt x="2364" y="5222"/>
                  </a:lnTo>
                  <a:lnTo>
                    <a:pt x="2211" y="5184"/>
                  </a:lnTo>
                  <a:lnTo>
                    <a:pt x="2059" y="5184"/>
                  </a:lnTo>
                  <a:lnTo>
                    <a:pt x="1944" y="5222"/>
                  </a:lnTo>
                  <a:lnTo>
                    <a:pt x="1830" y="5336"/>
                  </a:lnTo>
                  <a:lnTo>
                    <a:pt x="1792" y="5374"/>
                  </a:lnTo>
                  <a:lnTo>
                    <a:pt x="1792" y="5374"/>
                  </a:lnTo>
                  <a:lnTo>
                    <a:pt x="1601" y="5489"/>
                  </a:lnTo>
                  <a:lnTo>
                    <a:pt x="1373" y="5527"/>
                  </a:lnTo>
                  <a:lnTo>
                    <a:pt x="1182" y="5489"/>
                  </a:lnTo>
                  <a:lnTo>
                    <a:pt x="992" y="5374"/>
                  </a:lnTo>
                  <a:lnTo>
                    <a:pt x="953" y="5298"/>
                  </a:lnTo>
                  <a:lnTo>
                    <a:pt x="953" y="5298"/>
                  </a:lnTo>
                  <a:lnTo>
                    <a:pt x="801" y="5146"/>
                  </a:lnTo>
                  <a:lnTo>
                    <a:pt x="763" y="4917"/>
                  </a:lnTo>
                  <a:lnTo>
                    <a:pt x="801" y="4727"/>
                  </a:lnTo>
                  <a:lnTo>
                    <a:pt x="953" y="4536"/>
                  </a:lnTo>
                  <a:lnTo>
                    <a:pt x="953" y="4498"/>
                  </a:lnTo>
                  <a:lnTo>
                    <a:pt x="992" y="4498"/>
                  </a:lnTo>
                  <a:lnTo>
                    <a:pt x="992" y="4498"/>
                  </a:lnTo>
                  <a:lnTo>
                    <a:pt x="1068" y="4384"/>
                  </a:lnTo>
                  <a:lnTo>
                    <a:pt x="1106" y="4231"/>
                  </a:lnTo>
                  <a:lnTo>
                    <a:pt x="1106" y="4079"/>
                  </a:lnTo>
                  <a:lnTo>
                    <a:pt x="1068" y="3964"/>
                  </a:lnTo>
                  <a:lnTo>
                    <a:pt x="1068" y="3964"/>
                  </a:lnTo>
                  <a:lnTo>
                    <a:pt x="992" y="3812"/>
                  </a:lnTo>
                  <a:lnTo>
                    <a:pt x="915" y="3736"/>
                  </a:lnTo>
                  <a:lnTo>
                    <a:pt x="763" y="3659"/>
                  </a:lnTo>
                  <a:lnTo>
                    <a:pt x="649" y="3659"/>
                  </a:lnTo>
                  <a:lnTo>
                    <a:pt x="572" y="3659"/>
                  </a:lnTo>
                  <a:lnTo>
                    <a:pt x="572" y="3659"/>
                  </a:lnTo>
                  <a:lnTo>
                    <a:pt x="420" y="3621"/>
                  </a:lnTo>
                  <a:lnTo>
                    <a:pt x="268" y="3583"/>
                  </a:lnTo>
                  <a:lnTo>
                    <a:pt x="153" y="3469"/>
                  </a:lnTo>
                  <a:lnTo>
                    <a:pt x="77" y="3355"/>
                  </a:lnTo>
                  <a:lnTo>
                    <a:pt x="77" y="3355"/>
                  </a:lnTo>
                  <a:lnTo>
                    <a:pt x="1" y="3202"/>
                  </a:lnTo>
                  <a:lnTo>
                    <a:pt x="1" y="3050"/>
                  </a:lnTo>
                  <a:lnTo>
                    <a:pt x="39" y="2897"/>
                  </a:lnTo>
                  <a:lnTo>
                    <a:pt x="77" y="2745"/>
                  </a:lnTo>
                  <a:lnTo>
                    <a:pt x="191" y="2630"/>
                  </a:lnTo>
                  <a:lnTo>
                    <a:pt x="306" y="2554"/>
                  </a:lnTo>
                  <a:lnTo>
                    <a:pt x="420" y="2516"/>
                  </a:lnTo>
                  <a:lnTo>
                    <a:pt x="572" y="2478"/>
                  </a:lnTo>
                  <a:lnTo>
                    <a:pt x="649" y="2478"/>
                  </a:lnTo>
                  <a:lnTo>
                    <a:pt x="649" y="2478"/>
                  </a:lnTo>
                  <a:lnTo>
                    <a:pt x="763" y="2440"/>
                  </a:lnTo>
                  <a:lnTo>
                    <a:pt x="915" y="2402"/>
                  </a:lnTo>
                  <a:lnTo>
                    <a:pt x="992" y="2287"/>
                  </a:lnTo>
                  <a:lnTo>
                    <a:pt x="1068" y="2173"/>
                  </a:lnTo>
                  <a:lnTo>
                    <a:pt x="1068" y="2173"/>
                  </a:lnTo>
                  <a:lnTo>
                    <a:pt x="1106" y="2059"/>
                  </a:lnTo>
                  <a:lnTo>
                    <a:pt x="1106" y="1906"/>
                  </a:lnTo>
                  <a:lnTo>
                    <a:pt x="1068" y="1792"/>
                  </a:lnTo>
                  <a:lnTo>
                    <a:pt x="992" y="1678"/>
                  </a:lnTo>
                  <a:lnTo>
                    <a:pt x="953" y="1678"/>
                  </a:lnTo>
                  <a:lnTo>
                    <a:pt x="953" y="1678"/>
                  </a:lnTo>
                  <a:lnTo>
                    <a:pt x="877" y="1563"/>
                  </a:lnTo>
                  <a:lnTo>
                    <a:pt x="839" y="1487"/>
                  </a:lnTo>
                  <a:lnTo>
                    <a:pt x="801" y="1297"/>
                  </a:lnTo>
                  <a:lnTo>
                    <a:pt x="839" y="1068"/>
                  </a:lnTo>
                  <a:lnTo>
                    <a:pt x="877" y="992"/>
                  </a:lnTo>
                  <a:lnTo>
                    <a:pt x="953" y="916"/>
                  </a:lnTo>
                  <a:lnTo>
                    <a:pt x="1030" y="839"/>
                  </a:lnTo>
                  <a:lnTo>
                    <a:pt x="1030" y="839"/>
                  </a:lnTo>
                  <a:lnTo>
                    <a:pt x="1182" y="725"/>
                  </a:lnTo>
                  <a:lnTo>
                    <a:pt x="1373" y="687"/>
                  </a:lnTo>
                  <a:lnTo>
                    <a:pt x="1563" y="725"/>
                  </a:lnTo>
                  <a:lnTo>
                    <a:pt x="1716" y="839"/>
                  </a:lnTo>
                  <a:lnTo>
                    <a:pt x="1792" y="916"/>
                  </a:lnTo>
                  <a:lnTo>
                    <a:pt x="1830" y="916"/>
                  </a:lnTo>
                  <a:lnTo>
                    <a:pt x="1830" y="916"/>
                  </a:lnTo>
                  <a:lnTo>
                    <a:pt x="1944" y="992"/>
                  </a:lnTo>
                  <a:lnTo>
                    <a:pt x="2059" y="1030"/>
                  </a:lnTo>
                  <a:lnTo>
                    <a:pt x="2211" y="1030"/>
                  </a:lnTo>
                  <a:lnTo>
                    <a:pt x="2364" y="992"/>
                  </a:lnTo>
                  <a:lnTo>
                    <a:pt x="2364" y="992"/>
                  </a:lnTo>
                  <a:lnTo>
                    <a:pt x="2364" y="992"/>
                  </a:lnTo>
                  <a:lnTo>
                    <a:pt x="2516" y="954"/>
                  </a:lnTo>
                  <a:lnTo>
                    <a:pt x="2592" y="839"/>
                  </a:lnTo>
                  <a:lnTo>
                    <a:pt x="2668" y="725"/>
                  </a:lnTo>
                  <a:lnTo>
                    <a:pt x="2668" y="611"/>
                  </a:lnTo>
                  <a:lnTo>
                    <a:pt x="2668" y="573"/>
                  </a:lnTo>
                  <a:lnTo>
                    <a:pt x="2668" y="573"/>
                  </a:lnTo>
                  <a:lnTo>
                    <a:pt x="2707" y="420"/>
                  </a:lnTo>
                  <a:lnTo>
                    <a:pt x="2745" y="268"/>
                  </a:lnTo>
                  <a:lnTo>
                    <a:pt x="2821" y="153"/>
                  </a:lnTo>
                  <a:lnTo>
                    <a:pt x="2973" y="77"/>
                  </a:lnTo>
                  <a:lnTo>
                    <a:pt x="2973" y="77"/>
                  </a:lnTo>
                  <a:lnTo>
                    <a:pt x="3126" y="1"/>
                  </a:lnTo>
                  <a:lnTo>
                    <a:pt x="3278" y="1"/>
                  </a:lnTo>
                  <a:lnTo>
                    <a:pt x="3431" y="39"/>
                  </a:lnTo>
                  <a:lnTo>
                    <a:pt x="3583" y="77"/>
                  </a:lnTo>
                  <a:lnTo>
                    <a:pt x="3697" y="153"/>
                  </a:lnTo>
                  <a:lnTo>
                    <a:pt x="3774" y="268"/>
                  </a:lnTo>
                  <a:lnTo>
                    <a:pt x="3812" y="420"/>
                  </a:lnTo>
                  <a:lnTo>
                    <a:pt x="3850" y="534"/>
                  </a:lnTo>
                  <a:lnTo>
                    <a:pt x="3850" y="534"/>
                  </a:lnTo>
                  <a:lnTo>
                    <a:pt x="3850" y="534"/>
                  </a:lnTo>
                  <a:lnTo>
                    <a:pt x="3888" y="687"/>
                  </a:lnTo>
                  <a:lnTo>
                    <a:pt x="3926" y="801"/>
                  </a:lnTo>
                  <a:lnTo>
                    <a:pt x="4002" y="877"/>
                  </a:lnTo>
                  <a:lnTo>
                    <a:pt x="4117" y="954"/>
                  </a:lnTo>
                  <a:lnTo>
                    <a:pt x="4117" y="954"/>
                  </a:lnTo>
                  <a:lnTo>
                    <a:pt x="4269" y="992"/>
                  </a:lnTo>
                  <a:lnTo>
                    <a:pt x="4383" y="992"/>
                  </a:lnTo>
                  <a:lnTo>
                    <a:pt x="4536" y="954"/>
                  </a:lnTo>
                  <a:lnTo>
                    <a:pt x="4612" y="877"/>
                  </a:lnTo>
                  <a:lnTo>
                    <a:pt x="4650" y="839"/>
                  </a:lnTo>
                  <a:lnTo>
                    <a:pt x="4650" y="839"/>
                  </a:lnTo>
                  <a:lnTo>
                    <a:pt x="4841" y="725"/>
                  </a:lnTo>
                  <a:lnTo>
                    <a:pt x="5031" y="687"/>
                  </a:lnTo>
                  <a:lnTo>
                    <a:pt x="5260" y="725"/>
                  </a:lnTo>
                  <a:lnTo>
                    <a:pt x="5412" y="839"/>
                  </a:lnTo>
                  <a:lnTo>
                    <a:pt x="5412" y="839"/>
                  </a:lnTo>
                  <a:lnTo>
                    <a:pt x="5412" y="839"/>
                  </a:lnTo>
                  <a:lnTo>
                    <a:pt x="5565" y="1030"/>
                  </a:lnTo>
                  <a:lnTo>
                    <a:pt x="5603" y="1259"/>
                  </a:lnTo>
                  <a:lnTo>
                    <a:pt x="5565" y="1449"/>
                  </a:lnTo>
                  <a:lnTo>
                    <a:pt x="5412" y="1640"/>
                  </a:lnTo>
                  <a:lnTo>
                    <a:pt x="5412" y="1640"/>
                  </a:lnTo>
                  <a:lnTo>
                    <a:pt x="5412" y="1640"/>
                  </a:lnTo>
                  <a:lnTo>
                    <a:pt x="5412" y="1640"/>
                  </a:lnTo>
                  <a:lnTo>
                    <a:pt x="5336" y="1754"/>
                  </a:lnTo>
                  <a:lnTo>
                    <a:pt x="5298" y="1906"/>
                  </a:lnTo>
                  <a:lnTo>
                    <a:pt x="5298" y="2021"/>
                  </a:lnTo>
                  <a:lnTo>
                    <a:pt x="5336" y="2173"/>
                  </a:lnTo>
                  <a:lnTo>
                    <a:pt x="5336" y="2173"/>
                  </a:lnTo>
                  <a:lnTo>
                    <a:pt x="5336" y="2173"/>
                  </a:lnTo>
                  <a:lnTo>
                    <a:pt x="5374" y="2287"/>
                  </a:lnTo>
                  <a:lnTo>
                    <a:pt x="5489" y="2402"/>
                  </a:lnTo>
                  <a:lnTo>
                    <a:pt x="5603" y="2440"/>
                  </a:lnTo>
                  <a:lnTo>
                    <a:pt x="5755" y="2478"/>
                  </a:lnTo>
                  <a:lnTo>
                    <a:pt x="5755" y="2478"/>
                  </a:lnTo>
                  <a:lnTo>
                    <a:pt x="5755" y="2478"/>
                  </a:lnTo>
                  <a:lnTo>
                    <a:pt x="5946" y="2516"/>
                  </a:lnTo>
                  <a:lnTo>
                    <a:pt x="6098" y="2592"/>
                  </a:lnTo>
                  <a:lnTo>
                    <a:pt x="6251" y="2707"/>
                  </a:lnTo>
                  <a:lnTo>
                    <a:pt x="6327" y="2859"/>
                  </a:lnTo>
                  <a:lnTo>
                    <a:pt x="6327" y="2859"/>
                  </a:lnTo>
                  <a:lnTo>
                    <a:pt x="6365" y="3012"/>
                  </a:lnTo>
                  <a:lnTo>
                    <a:pt x="6365" y="3164"/>
                  </a:lnTo>
                  <a:lnTo>
                    <a:pt x="6327" y="3278"/>
                  </a:lnTo>
                  <a:lnTo>
                    <a:pt x="6251" y="3393"/>
                  </a:lnTo>
                  <a:lnTo>
                    <a:pt x="6175" y="3507"/>
                  </a:lnTo>
                  <a:lnTo>
                    <a:pt x="6060" y="3583"/>
                  </a:lnTo>
                  <a:lnTo>
                    <a:pt x="5946" y="3621"/>
                  </a:lnTo>
                  <a:lnTo>
                    <a:pt x="5793" y="3659"/>
                  </a:lnTo>
                  <a:lnTo>
                    <a:pt x="5755" y="3659"/>
                  </a:lnTo>
                  <a:lnTo>
                    <a:pt x="5755" y="3659"/>
                  </a:lnTo>
                  <a:lnTo>
                    <a:pt x="5641" y="3659"/>
                  </a:lnTo>
                  <a:lnTo>
                    <a:pt x="5527" y="3736"/>
                  </a:lnTo>
                  <a:lnTo>
                    <a:pt x="5412" y="3812"/>
                  </a:lnTo>
                  <a:lnTo>
                    <a:pt x="5336" y="3964"/>
                  </a:lnTo>
                  <a:lnTo>
                    <a:pt x="5336" y="3964"/>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9" name="Google Shape;270;p7">
            <a:extLst>
              <a:ext uri="{FF2B5EF4-FFF2-40B4-BE49-F238E27FC236}">
                <a16:creationId xmlns:a16="http://schemas.microsoft.com/office/drawing/2014/main" id="{FA76E14A-9FF4-3D4C-AF20-9A6D1338DEFB}"/>
              </a:ext>
            </a:extLst>
          </p:cNvPr>
          <p:cNvGrpSpPr/>
          <p:nvPr/>
        </p:nvGrpSpPr>
        <p:grpSpPr>
          <a:xfrm>
            <a:off x="3587099" y="2004023"/>
            <a:ext cx="543467" cy="606041"/>
            <a:chOff x="2162675" y="3835950"/>
            <a:chExt cx="132450" cy="147700"/>
          </a:xfrm>
        </p:grpSpPr>
        <p:sp>
          <p:nvSpPr>
            <p:cNvPr id="20" name="Google Shape;271;p7">
              <a:extLst>
                <a:ext uri="{FF2B5EF4-FFF2-40B4-BE49-F238E27FC236}">
                  <a16:creationId xmlns:a16="http://schemas.microsoft.com/office/drawing/2014/main" id="{AED090EC-323A-564E-9119-7E18DED6731E}"/>
                </a:ext>
              </a:extLst>
            </p:cNvPr>
            <p:cNvSpPr/>
            <p:nvPr/>
          </p:nvSpPr>
          <p:spPr>
            <a:xfrm>
              <a:off x="2251275" y="3835950"/>
              <a:ext cx="43850" cy="44800"/>
            </a:xfrm>
            <a:custGeom>
              <a:rect l="l" t="t" r="r" b="b"/>
              <a:pathLst>
                <a:path w="1754" h="1792" fill="none" extrusionOk="0">
                  <a:moveTo>
                    <a:pt x="877" y="0"/>
                  </a:moveTo>
                  <a:lnTo>
                    <a:pt x="877" y="0"/>
                  </a:lnTo>
                  <a:lnTo>
                    <a:pt x="1068" y="39"/>
                  </a:lnTo>
                  <a:lnTo>
                    <a:pt x="1220" y="77"/>
                  </a:lnTo>
                  <a:lnTo>
                    <a:pt x="1373" y="153"/>
                  </a:lnTo>
                  <a:lnTo>
                    <a:pt x="1525" y="267"/>
                  </a:lnTo>
                  <a:lnTo>
                    <a:pt x="1601" y="382"/>
                  </a:lnTo>
                  <a:lnTo>
                    <a:pt x="1716" y="534"/>
                  </a:lnTo>
                  <a:lnTo>
                    <a:pt x="1754" y="725"/>
                  </a:lnTo>
                  <a:lnTo>
                    <a:pt x="1754" y="877"/>
                  </a:lnTo>
                  <a:lnTo>
                    <a:pt x="1754" y="877"/>
                  </a:lnTo>
                  <a:lnTo>
                    <a:pt x="1754" y="1068"/>
                  </a:lnTo>
                  <a:lnTo>
                    <a:pt x="1716" y="1220"/>
                  </a:lnTo>
                  <a:lnTo>
                    <a:pt x="1601" y="1372"/>
                  </a:lnTo>
                  <a:lnTo>
                    <a:pt x="1525" y="1525"/>
                  </a:lnTo>
                  <a:lnTo>
                    <a:pt x="1373" y="1639"/>
                  </a:lnTo>
                  <a:lnTo>
                    <a:pt x="1220" y="1715"/>
                  </a:lnTo>
                  <a:lnTo>
                    <a:pt x="1068" y="1754"/>
                  </a:lnTo>
                  <a:lnTo>
                    <a:pt x="877" y="1792"/>
                  </a:lnTo>
                  <a:lnTo>
                    <a:pt x="877" y="1792"/>
                  </a:lnTo>
                  <a:lnTo>
                    <a:pt x="725" y="1754"/>
                  </a:lnTo>
                  <a:lnTo>
                    <a:pt x="534" y="1715"/>
                  </a:lnTo>
                  <a:lnTo>
                    <a:pt x="382" y="1639"/>
                  </a:lnTo>
                  <a:lnTo>
                    <a:pt x="268" y="1525"/>
                  </a:lnTo>
                  <a:lnTo>
                    <a:pt x="153" y="1372"/>
                  </a:lnTo>
                  <a:lnTo>
                    <a:pt x="77" y="1220"/>
                  </a:lnTo>
                  <a:lnTo>
                    <a:pt x="39" y="1068"/>
                  </a:lnTo>
                  <a:lnTo>
                    <a:pt x="1" y="877"/>
                  </a:lnTo>
                  <a:lnTo>
                    <a:pt x="1" y="877"/>
                  </a:lnTo>
                  <a:lnTo>
                    <a:pt x="39" y="725"/>
                  </a:lnTo>
                  <a:lnTo>
                    <a:pt x="77" y="534"/>
                  </a:lnTo>
                  <a:lnTo>
                    <a:pt x="153" y="382"/>
                  </a:lnTo>
                  <a:lnTo>
                    <a:pt x="268" y="267"/>
                  </a:lnTo>
                  <a:lnTo>
                    <a:pt x="382" y="153"/>
                  </a:lnTo>
                  <a:lnTo>
                    <a:pt x="534" y="77"/>
                  </a:lnTo>
                  <a:lnTo>
                    <a:pt x="725" y="39"/>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272;p7">
              <a:extLst>
                <a:ext uri="{FF2B5EF4-FFF2-40B4-BE49-F238E27FC236}">
                  <a16:creationId xmlns:a16="http://schemas.microsoft.com/office/drawing/2014/main" id="{8BE32B94-69A3-F04E-892E-FBC0AA0EE4E5}"/>
                </a:ext>
              </a:extLst>
            </p:cNvPr>
            <p:cNvSpPr/>
            <p:nvPr/>
          </p:nvSpPr>
          <p:spPr>
            <a:xfrm>
              <a:off x="2162675" y="3887400"/>
              <a:ext cx="44800" cy="44800"/>
            </a:xfrm>
            <a:custGeom>
              <a:rect l="l" t="t" r="r" b="b"/>
              <a:pathLst>
                <a:path w="1792" h="1792" fill="none" extrusionOk="0">
                  <a:moveTo>
                    <a:pt x="915" y="0"/>
                  </a:moveTo>
                  <a:lnTo>
                    <a:pt x="915" y="0"/>
                  </a:lnTo>
                  <a:lnTo>
                    <a:pt x="1068" y="38"/>
                  </a:lnTo>
                  <a:lnTo>
                    <a:pt x="1258" y="77"/>
                  </a:lnTo>
                  <a:lnTo>
                    <a:pt x="1372" y="153"/>
                  </a:lnTo>
                  <a:lnTo>
                    <a:pt x="1525" y="267"/>
                  </a:lnTo>
                  <a:lnTo>
                    <a:pt x="1639" y="381"/>
                  </a:lnTo>
                  <a:lnTo>
                    <a:pt x="1715" y="534"/>
                  </a:lnTo>
                  <a:lnTo>
                    <a:pt x="1754" y="724"/>
                  </a:lnTo>
                  <a:lnTo>
                    <a:pt x="1792" y="877"/>
                  </a:lnTo>
                  <a:lnTo>
                    <a:pt x="1792" y="877"/>
                  </a:lnTo>
                  <a:lnTo>
                    <a:pt x="1754" y="1067"/>
                  </a:lnTo>
                  <a:lnTo>
                    <a:pt x="1715" y="1220"/>
                  </a:lnTo>
                  <a:lnTo>
                    <a:pt x="1639" y="1372"/>
                  </a:lnTo>
                  <a:lnTo>
                    <a:pt x="1525" y="1525"/>
                  </a:lnTo>
                  <a:lnTo>
                    <a:pt x="1372" y="1639"/>
                  </a:lnTo>
                  <a:lnTo>
                    <a:pt x="1258" y="1715"/>
                  </a:lnTo>
                  <a:lnTo>
                    <a:pt x="1068" y="1753"/>
                  </a:lnTo>
                  <a:lnTo>
                    <a:pt x="915" y="1792"/>
                  </a:lnTo>
                  <a:lnTo>
                    <a:pt x="915" y="1792"/>
                  </a:lnTo>
                  <a:lnTo>
                    <a:pt x="725" y="1753"/>
                  </a:lnTo>
                  <a:lnTo>
                    <a:pt x="572" y="1715"/>
                  </a:lnTo>
                  <a:lnTo>
                    <a:pt x="420" y="1639"/>
                  </a:lnTo>
                  <a:lnTo>
                    <a:pt x="267" y="1525"/>
                  </a:lnTo>
                  <a:lnTo>
                    <a:pt x="153" y="1372"/>
                  </a:lnTo>
                  <a:lnTo>
                    <a:pt x="77" y="1220"/>
                  </a:lnTo>
                  <a:lnTo>
                    <a:pt x="39" y="1067"/>
                  </a:lnTo>
                  <a:lnTo>
                    <a:pt x="1" y="877"/>
                  </a:lnTo>
                  <a:lnTo>
                    <a:pt x="1" y="877"/>
                  </a:lnTo>
                  <a:lnTo>
                    <a:pt x="39" y="724"/>
                  </a:lnTo>
                  <a:lnTo>
                    <a:pt x="77" y="534"/>
                  </a:lnTo>
                  <a:lnTo>
                    <a:pt x="153" y="381"/>
                  </a:lnTo>
                  <a:lnTo>
                    <a:pt x="267" y="267"/>
                  </a:lnTo>
                  <a:lnTo>
                    <a:pt x="420" y="153"/>
                  </a:lnTo>
                  <a:lnTo>
                    <a:pt x="572" y="77"/>
                  </a:lnTo>
                  <a:lnTo>
                    <a:pt x="725" y="38"/>
                  </a:lnTo>
                  <a:lnTo>
                    <a:pt x="915" y="0"/>
                  </a:lnTo>
                  <a:lnTo>
                    <a:pt x="915"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 name="Google Shape;273;p7">
              <a:extLst>
                <a:ext uri="{FF2B5EF4-FFF2-40B4-BE49-F238E27FC236}">
                  <a16:creationId xmlns:a16="http://schemas.microsoft.com/office/drawing/2014/main" id="{B0B966AF-2880-164F-A0F3-8502446DC4C0}"/>
                </a:ext>
              </a:extLst>
            </p:cNvPr>
            <p:cNvSpPr/>
            <p:nvPr/>
          </p:nvSpPr>
          <p:spPr>
            <a:xfrm>
              <a:off x="2251275" y="3938850"/>
              <a:ext cx="43850" cy="44800"/>
            </a:xfrm>
            <a:custGeom>
              <a:rect l="l" t="t" r="r" b="b"/>
              <a:pathLst>
                <a:path w="1754" h="1792" fill="none" extrusionOk="0">
                  <a:moveTo>
                    <a:pt x="877" y="0"/>
                  </a:moveTo>
                  <a:lnTo>
                    <a:pt x="877" y="0"/>
                  </a:lnTo>
                  <a:lnTo>
                    <a:pt x="1068" y="38"/>
                  </a:lnTo>
                  <a:lnTo>
                    <a:pt x="1220" y="77"/>
                  </a:lnTo>
                  <a:lnTo>
                    <a:pt x="1373" y="153"/>
                  </a:lnTo>
                  <a:lnTo>
                    <a:pt x="1525" y="267"/>
                  </a:lnTo>
                  <a:lnTo>
                    <a:pt x="1601" y="420"/>
                  </a:lnTo>
                  <a:lnTo>
                    <a:pt x="1716" y="534"/>
                  </a:lnTo>
                  <a:lnTo>
                    <a:pt x="1754" y="724"/>
                  </a:lnTo>
                  <a:lnTo>
                    <a:pt x="1754" y="915"/>
                  </a:lnTo>
                  <a:lnTo>
                    <a:pt x="1754" y="915"/>
                  </a:lnTo>
                  <a:lnTo>
                    <a:pt x="1754" y="1067"/>
                  </a:lnTo>
                  <a:lnTo>
                    <a:pt x="1716" y="1258"/>
                  </a:lnTo>
                  <a:lnTo>
                    <a:pt x="1601" y="1372"/>
                  </a:lnTo>
                  <a:lnTo>
                    <a:pt x="1525" y="1525"/>
                  </a:lnTo>
                  <a:lnTo>
                    <a:pt x="1373" y="1639"/>
                  </a:lnTo>
                  <a:lnTo>
                    <a:pt x="1220" y="1715"/>
                  </a:lnTo>
                  <a:lnTo>
                    <a:pt x="1068" y="1753"/>
                  </a:lnTo>
                  <a:lnTo>
                    <a:pt x="877" y="1791"/>
                  </a:lnTo>
                  <a:lnTo>
                    <a:pt x="877" y="1791"/>
                  </a:lnTo>
                  <a:lnTo>
                    <a:pt x="725" y="1753"/>
                  </a:lnTo>
                  <a:lnTo>
                    <a:pt x="534" y="1715"/>
                  </a:lnTo>
                  <a:lnTo>
                    <a:pt x="382" y="1639"/>
                  </a:lnTo>
                  <a:lnTo>
                    <a:pt x="268" y="1525"/>
                  </a:lnTo>
                  <a:lnTo>
                    <a:pt x="153" y="1372"/>
                  </a:lnTo>
                  <a:lnTo>
                    <a:pt x="77" y="1258"/>
                  </a:lnTo>
                  <a:lnTo>
                    <a:pt x="39" y="1067"/>
                  </a:lnTo>
                  <a:lnTo>
                    <a:pt x="1" y="915"/>
                  </a:lnTo>
                  <a:lnTo>
                    <a:pt x="1" y="915"/>
                  </a:lnTo>
                  <a:lnTo>
                    <a:pt x="39" y="724"/>
                  </a:lnTo>
                  <a:lnTo>
                    <a:pt x="77" y="534"/>
                  </a:lnTo>
                  <a:lnTo>
                    <a:pt x="153" y="420"/>
                  </a:lnTo>
                  <a:lnTo>
                    <a:pt x="268" y="267"/>
                  </a:lnTo>
                  <a:lnTo>
                    <a:pt x="382" y="153"/>
                  </a:lnTo>
                  <a:lnTo>
                    <a:pt x="534" y="77"/>
                  </a:lnTo>
                  <a:lnTo>
                    <a:pt x="725" y="38"/>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 name="Google Shape;274;p7">
              <a:extLst>
                <a:ext uri="{FF2B5EF4-FFF2-40B4-BE49-F238E27FC236}">
                  <a16:creationId xmlns:a16="http://schemas.microsoft.com/office/drawing/2014/main" id="{17382792-4833-FF45-AC17-81FD464C95FE}"/>
                </a:ext>
              </a:extLst>
            </p:cNvPr>
            <p:cNvSpPr/>
            <p:nvPr/>
          </p:nvSpPr>
          <p:spPr>
            <a:xfrm>
              <a:off x="2204600" y="3920750"/>
              <a:ext cx="49575" cy="29550"/>
            </a:xfrm>
            <a:custGeom>
              <a:rect l="l" t="t" r="r" b="b"/>
              <a:pathLst>
                <a:path w="1983" h="1182" fill="none" extrusionOk="0">
                  <a:moveTo>
                    <a:pt x="0" y="0"/>
                  </a:moveTo>
                  <a:lnTo>
                    <a:pt x="1982" y="1182"/>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 name="Google Shape;275;p7">
              <a:extLst>
                <a:ext uri="{FF2B5EF4-FFF2-40B4-BE49-F238E27FC236}">
                  <a16:creationId xmlns:a16="http://schemas.microsoft.com/office/drawing/2014/main" id="{C51C6693-7452-244E-BFE0-B8A66820A48E}"/>
                </a:ext>
              </a:extLst>
            </p:cNvPr>
            <p:cNvSpPr/>
            <p:nvPr/>
          </p:nvSpPr>
          <p:spPr>
            <a:xfrm>
              <a:off x="2204600" y="3869300"/>
              <a:ext cx="49575" cy="29550"/>
            </a:xfrm>
            <a:custGeom>
              <a:rect l="l" t="t" r="r" b="b"/>
              <a:pathLst>
                <a:path w="1983" h="1182" fill="none" extrusionOk="0">
                  <a:moveTo>
                    <a:pt x="1982" y="0"/>
                  </a:moveTo>
                  <a:lnTo>
                    <a:pt x="0" y="1182"/>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5" name="Google Shape;396;p7">
            <a:extLst>
              <a:ext uri="{FF2B5EF4-FFF2-40B4-BE49-F238E27FC236}">
                <a16:creationId xmlns:a16="http://schemas.microsoft.com/office/drawing/2014/main" id="{B46C2CAE-C473-B345-836E-F0C961B680DC}"/>
              </a:ext>
            </a:extLst>
          </p:cNvPr>
          <p:cNvGrpSpPr/>
          <p:nvPr/>
        </p:nvGrpSpPr>
        <p:grpSpPr>
          <a:xfrm>
            <a:off x="7884510" y="2115762"/>
            <a:ext cx="667701" cy="368901"/>
            <a:chOff x="4044375" y="4288169"/>
            <a:chExt cx="162727" cy="89906"/>
          </a:xfrm>
        </p:grpSpPr>
        <p:sp>
          <p:nvSpPr>
            <p:cNvPr id="26" name="Google Shape;397;p7">
              <a:extLst>
                <a:ext uri="{FF2B5EF4-FFF2-40B4-BE49-F238E27FC236}">
                  <a16:creationId xmlns:a16="http://schemas.microsoft.com/office/drawing/2014/main" id="{427D6130-9359-344D-BE5C-38D79CC21DD0}"/>
                </a:ext>
              </a:extLst>
            </p:cNvPr>
            <p:cNvSpPr/>
            <p:nvPr/>
          </p:nvSpPr>
          <p:spPr>
            <a:xfrm>
              <a:off x="4044375" y="4289450"/>
              <a:ext cx="161975" cy="88625"/>
            </a:xfrm>
            <a:custGeom>
              <a:rect l="l" t="t" r="r" b="b"/>
              <a:pathLst>
                <a:path w="6479" h="3545" fill="none" extrusionOk="0">
                  <a:moveTo>
                    <a:pt x="6479" y="1"/>
                  </a:moveTo>
                  <a:lnTo>
                    <a:pt x="3659" y="2783"/>
                  </a:lnTo>
                  <a:lnTo>
                    <a:pt x="2172" y="1335"/>
                  </a:lnTo>
                  <a:lnTo>
                    <a:pt x="0" y="3545"/>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7" name="Google Shape;398;p7">
              <a:extLst>
                <a:ext uri="{FF2B5EF4-FFF2-40B4-BE49-F238E27FC236}">
                  <a16:creationId xmlns:a16="http://schemas.microsoft.com/office/drawing/2014/main" id="{34E22E54-46B6-4A40-BFE9-DA8CF175A09C}"/>
                </a:ext>
              </a:extLst>
            </p:cNvPr>
            <p:cNvSpPr/>
            <p:nvPr/>
          </p:nvSpPr>
          <p:spPr>
            <a:xfrm>
              <a:off x="4162302" y="4288169"/>
              <a:ext cx="44800" cy="43850"/>
            </a:xfrm>
            <a:custGeom>
              <a:rect l="l" t="t" r="r" b="b"/>
              <a:pathLst>
                <a:path w="1792" h="1754" fill="none" extrusionOk="0">
                  <a:moveTo>
                    <a:pt x="1" y="0"/>
                  </a:moveTo>
                  <a:lnTo>
                    <a:pt x="1792" y="0"/>
                  </a:lnTo>
                  <a:lnTo>
                    <a:pt x="1792" y="1753"/>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8" name="Google Shape;301;p7">
            <a:extLst>
              <a:ext uri="{FF2B5EF4-FFF2-40B4-BE49-F238E27FC236}">
                <a16:creationId xmlns:a16="http://schemas.microsoft.com/office/drawing/2014/main" id="{D24CCE34-5BBB-F243-B01C-F7F9C854619B}"/>
              </a:ext>
            </a:extLst>
          </p:cNvPr>
          <p:cNvGrpSpPr/>
          <p:nvPr/>
        </p:nvGrpSpPr>
        <p:grpSpPr>
          <a:xfrm>
            <a:off x="10154314" y="1995985"/>
            <a:ext cx="526276" cy="643689"/>
            <a:chOff x="2792450" y="2981325"/>
            <a:chExt cx="132450" cy="162000"/>
          </a:xfrm>
        </p:grpSpPr>
        <p:sp>
          <p:nvSpPr>
            <p:cNvPr id="29" name="Google Shape;302;p7">
              <a:extLst>
                <a:ext uri="{FF2B5EF4-FFF2-40B4-BE49-F238E27FC236}">
                  <a16:creationId xmlns:a16="http://schemas.microsoft.com/office/drawing/2014/main" id="{A39ACC4F-1791-E641-A06C-C6AFF7BCE4D5}"/>
                </a:ext>
              </a:extLst>
            </p:cNvPr>
            <p:cNvSpPr/>
            <p:nvPr/>
          </p:nvSpPr>
          <p:spPr>
            <a:xfrm>
              <a:off x="2792450" y="2981325"/>
              <a:ext cx="132450" cy="162000"/>
            </a:xfrm>
            <a:custGeom>
              <a:rect l="l" t="t" r="r" b="b"/>
              <a:pathLst>
                <a:path w="5298" h="6480" fill="none" extrusionOk="0">
                  <a:moveTo>
                    <a:pt x="5298" y="2630"/>
                  </a:moveTo>
                  <a:lnTo>
                    <a:pt x="5298" y="2630"/>
                  </a:lnTo>
                  <a:lnTo>
                    <a:pt x="5298" y="3011"/>
                  </a:lnTo>
                  <a:lnTo>
                    <a:pt x="5183" y="3393"/>
                  </a:lnTo>
                  <a:lnTo>
                    <a:pt x="5069" y="3774"/>
                  </a:lnTo>
                  <a:lnTo>
                    <a:pt x="4917" y="4117"/>
                  </a:lnTo>
                  <a:lnTo>
                    <a:pt x="4688" y="4422"/>
                  </a:lnTo>
                  <a:lnTo>
                    <a:pt x="4459" y="4765"/>
                  </a:lnTo>
                  <a:lnTo>
                    <a:pt x="4002" y="5336"/>
                  </a:lnTo>
                  <a:lnTo>
                    <a:pt x="3506" y="5794"/>
                  </a:lnTo>
                  <a:lnTo>
                    <a:pt x="3087" y="6175"/>
                  </a:lnTo>
                  <a:lnTo>
                    <a:pt x="2668" y="6479"/>
                  </a:lnTo>
                  <a:lnTo>
                    <a:pt x="2668" y="6479"/>
                  </a:lnTo>
                  <a:lnTo>
                    <a:pt x="2249" y="6175"/>
                  </a:lnTo>
                  <a:lnTo>
                    <a:pt x="1830" y="5794"/>
                  </a:lnTo>
                  <a:lnTo>
                    <a:pt x="1334" y="5336"/>
                  </a:lnTo>
                  <a:lnTo>
                    <a:pt x="839" y="4765"/>
                  </a:lnTo>
                  <a:lnTo>
                    <a:pt x="648" y="4422"/>
                  </a:lnTo>
                  <a:lnTo>
                    <a:pt x="420" y="4117"/>
                  </a:lnTo>
                  <a:lnTo>
                    <a:pt x="267" y="3774"/>
                  </a:lnTo>
                  <a:lnTo>
                    <a:pt x="115" y="3393"/>
                  </a:lnTo>
                  <a:lnTo>
                    <a:pt x="38" y="3011"/>
                  </a:lnTo>
                  <a:lnTo>
                    <a:pt x="0" y="2630"/>
                  </a:lnTo>
                  <a:lnTo>
                    <a:pt x="0" y="2630"/>
                  </a:lnTo>
                  <a:lnTo>
                    <a:pt x="38" y="2364"/>
                  </a:lnTo>
                  <a:lnTo>
                    <a:pt x="77" y="2097"/>
                  </a:lnTo>
                  <a:lnTo>
                    <a:pt x="153" y="1830"/>
                  </a:lnTo>
                  <a:lnTo>
                    <a:pt x="229" y="1601"/>
                  </a:lnTo>
                  <a:lnTo>
                    <a:pt x="343" y="1373"/>
                  </a:lnTo>
                  <a:lnTo>
                    <a:pt x="458" y="1144"/>
                  </a:lnTo>
                  <a:lnTo>
                    <a:pt x="610" y="954"/>
                  </a:lnTo>
                  <a:lnTo>
                    <a:pt x="801" y="763"/>
                  </a:lnTo>
                  <a:lnTo>
                    <a:pt x="991" y="572"/>
                  </a:lnTo>
                  <a:lnTo>
                    <a:pt x="1182" y="420"/>
                  </a:lnTo>
                  <a:lnTo>
                    <a:pt x="1410" y="306"/>
                  </a:lnTo>
                  <a:lnTo>
                    <a:pt x="1639" y="191"/>
                  </a:lnTo>
                  <a:lnTo>
                    <a:pt x="1868" y="115"/>
                  </a:lnTo>
                  <a:lnTo>
                    <a:pt x="2135" y="39"/>
                  </a:lnTo>
                  <a:lnTo>
                    <a:pt x="2401" y="1"/>
                  </a:lnTo>
                  <a:lnTo>
                    <a:pt x="2668" y="1"/>
                  </a:lnTo>
                  <a:lnTo>
                    <a:pt x="2668" y="1"/>
                  </a:lnTo>
                  <a:lnTo>
                    <a:pt x="2935" y="1"/>
                  </a:lnTo>
                  <a:lnTo>
                    <a:pt x="3202" y="39"/>
                  </a:lnTo>
                  <a:lnTo>
                    <a:pt x="3468" y="115"/>
                  </a:lnTo>
                  <a:lnTo>
                    <a:pt x="3697" y="191"/>
                  </a:lnTo>
                  <a:lnTo>
                    <a:pt x="3926" y="306"/>
                  </a:lnTo>
                  <a:lnTo>
                    <a:pt x="4154" y="420"/>
                  </a:lnTo>
                  <a:lnTo>
                    <a:pt x="4345" y="572"/>
                  </a:lnTo>
                  <a:lnTo>
                    <a:pt x="4535" y="763"/>
                  </a:lnTo>
                  <a:lnTo>
                    <a:pt x="4726" y="954"/>
                  </a:lnTo>
                  <a:lnTo>
                    <a:pt x="4878" y="1144"/>
                  </a:lnTo>
                  <a:lnTo>
                    <a:pt x="4993" y="1373"/>
                  </a:lnTo>
                  <a:lnTo>
                    <a:pt x="5107" y="1601"/>
                  </a:lnTo>
                  <a:lnTo>
                    <a:pt x="5183" y="1830"/>
                  </a:lnTo>
                  <a:lnTo>
                    <a:pt x="5260" y="2097"/>
                  </a:lnTo>
                  <a:lnTo>
                    <a:pt x="5298" y="2364"/>
                  </a:lnTo>
                  <a:lnTo>
                    <a:pt x="5298" y="2630"/>
                  </a:lnTo>
                  <a:lnTo>
                    <a:pt x="5298" y="263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0" name="Google Shape;303;p7">
              <a:extLst>
                <a:ext uri="{FF2B5EF4-FFF2-40B4-BE49-F238E27FC236}">
                  <a16:creationId xmlns:a16="http://schemas.microsoft.com/office/drawing/2014/main" id="{B72895B1-2C6C-8649-9D61-45E2B8C4967E}"/>
                </a:ext>
              </a:extLst>
            </p:cNvPr>
            <p:cNvSpPr/>
            <p:nvPr/>
          </p:nvSpPr>
          <p:spPr>
            <a:xfrm>
              <a:off x="2837225" y="3025150"/>
              <a:ext cx="43850" cy="43850"/>
            </a:xfrm>
            <a:custGeom>
              <a:rect l="l" t="t" r="r" b="b"/>
              <a:pathLst>
                <a:path w="1754" h="1754" fill="none" extrusionOk="0">
                  <a:moveTo>
                    <a:pt x="877" y="1"/>
                  </a:moveTo>
                  <a:lnTo>
                    <a:pt x="877" y="1"/>
                  </a:lnTo>
                  <a:lnTo>
                    <a:pt x="1068" y="1"/>
                  </a:lnTo>
                  <a:lnTo>
                    <a:pt x="1220" y="77"/>
                  </a:lnTo>
                  <a:lnTo>
                    <a:pt x="1372" y="153"/>
                  </a:lnTo>
                  <a:lnTo>
                    <a:pt x="1487" y="268"/>
                  </a:lnTo>
                  <a:lnTo>
                    <a:pt x="1601" y="382"/>
                  </a:lnTo>
                  <a:lnTo>
                    <a:pt x="1677" y="534"/>
                  </a:lnTo>
                  <a:lnTo>
                    <a:pt x="1754" y="687"/>
                  </a:lnTo>
                  <a:lnTo>
                    <a:pt x="1754" y="877"/>
                  </a:lnTo>
                  <a:lnTo>
                    <a:pt x="1754" y="877"/>
                  </a:lnTo>
                  <a:lnTo>
                    <a:pt x="1754" y="1068"/>
                  </a:lnTo>
                  <a:lnTo>
                    <a:pt x="1677" y="1220"/>
                  </a:lnTo>
                  <a:lnTo>
                    <a:pt x="1601" y="1373"/>
                  </a:lnTo>
                  <a:lnTo>
                    <a:pt x="1487" y="1525"/>
                  </a:lnTo>
                  <a:lnTo>
                    <a:pt x="1372" y="1601"/>
                  </a:lnTo>
                  <a:lnTo>
                    <a:pt x="1220" y="1716"/>
                  </a:lnTo>
                  <a:lnTo>
                    <a:pt x="1068" y="1754"/>
                  </a:lnTo>
                  <a:lnTo>
                    <a:pt x="877" y="1754"/>
                  </a:lnTo>
                  <a:lnTo>
                    <a:pt x="877" y="1754"/>
                  </a:lnTo>
                  <a:lnTo>
                    <a:pt x="687" y="1754"/>
                  </a:lnTo>
                  <a:lnTo>
                    <a:pt x="534" y="1716"/>
                  </a:lnTo>
                  <a:lnTo>
                    <a:pt x="382" y="1601"/>
                  </a:lnTo>
                  <a:lnTo>
                    <a:pt x="267" y="1525"/>
                  </a:lnTo>
                  <a:lnTo>
                    <a:pt x="153" y="1373"/>
                  </a:lnTo>
                  <a:lnTo>
                    <a:pt x="77" y="1220"/>
                  </a:lnTo>
                  <a:lnTo>
                    <a:pt x="1" y="1068"/>
                  </a:lnTo>
                  <a:lnTo>
                    <a:pt x="1" y="877"/>
                  </a:lnTo>
                  <a:lnTo>
                    <a:pt x="1" y="877"/>
                  </a:lnTo>
                  <a:lnTo>
                    <a:pt x="1" y="687"/>
                  </a:lnTo>
                  <a:lnTo>
                    <a:pt x="77" y="534"/>
                  </a:lnTo>
                  <a:lnTo>
                    <a:pt x="153" y="382"/>
                  </a:lnTo>
                  <a:lnTo>
                    <a:pt x="267" y="268"/>
                  </a:lnTo>
                  <a:lnTo>
                    <a:pt x="382" y="153"/>
                  </a:lnTo>
                  <a:lnTo>
                    <a:pt x="534" y="77"/>
                  </a:lnTo>
                  <a:lnTo>
                    <a:pt x="687" y="1"/>
                  </a:lnTo>
                  <a:lnTo>
                    <a:pt x="877" y="1"/>
                  </a:lnTo>
                  <a:lnTo>
                    <a:pt x="877" y="1"/>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658332966"/>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5EB9E5EE-50CC-944C-A220-65F5615C84B0}"/>
              </a:ext>
            </a:extLst>
          </p:cNvPr>
          <p:cNvSpPr>
            <a:spLocks noGrp="1"/>
          </p:cNvSpPr>
          <p:nvPr>
            <p:ph type="body" idx="1"/>
          </p:nvPr>
        </p:nvSpPr>
        <p:spPr/>
        <p:txBody>
          <a:bodyPr>
            <a:normAutofit fontScale="85000" lnSpcReduction="20000"/>
          </a:bodyPr>
          <a:lstStyle/>
          <a:p>
            <a:r>
              <a:rPr lang="en-US"/>
              <a:t>0: Creating the Future of Health Care</a:t>
            </a:r>
          </a:p>
        </p:txBody>
      </p:sp>
      <p:sp>
        <p:nvSpPr>
          <p:cNvPr id="3" name="Content Placeholder 2">
            <a:extLst>
              <a:ext uri="{FF2B5EF4-FFF2-40B4-BE49-F238E27FC236}">
                <a16:creationId xmlns:a16="http://schemas.microsoft.com/office/drawing/2014/main" id="{CBE2E55C-6906-7C46-B2F1-0E0A1D373FFF}"/>
              </a:ext>
            </a:extLst>
          </p:cNvPr>
          <p:cNvSpPr>
            <a:spLocks noGrp="1"/>
          </p:cNvSpPr>
          <p:nvPr>
            <p:ph idx="11"/>
          </p:nvPr>
        </p:nvSpPr>
        <p:spPr/>
        <p:txBody>
          <a:bodyPr>
            <a:normAutofit/>
          </a:bodyPr>
          <a:lstStyle/>
          <a:p>
            <a:r>
              <a:rPr lang="en-US"/>
              <a:t>Coincided with the founding of the VA NAII</a:t>
            </a:r>
          </a:p>
        </p:txBody>
      </p:sp>
      <p:sp>
        <p:nvSpPr>
          <p:cNvPr id="4" name="Text Placeholder 3">
            <a:extLst>
              <a:ext uri="{FF2B5EF4-FFF2-40B4-BE49-F238E27FC236}">
                <a16:creationId xmlns:a16="http://schemas.microsoft.com/office/drawing/2014/main" id="{60ABC299-E54E-D641-BC71-50D55B61C9E0}"/>
              </a:ext>
            </a:extLst>
          </p:cNvPr>
          <p:cNvSpPr>
            <a:spLocks noGrp="1"/>
          </p:cNvSpPr>
          <p:nvPr>
            <p:ph type="body" idx="12"/>
          </p:nvPr>
        </p:nvSpPr>
        <p:spPr>
          <a:xfrm>
            <a:off x="2846963" y="3149468"/>
            <a:ext cx="2101174" cy="421194"/>
          </a:xfrm>
        </p:spPr>
        <p:txBody>
          <a:bodyPr>
            <a:noAutofit/>
          </a:bodyPr>
          <a:lstStyle/>
          <a:p>
            <a:r>
              <a:rPr lang="en-US" sz="1400"/>
              <a:t>1: Veterans Not Currently Served by VA</a:t>
            </a:r>
          </a:p>
        </p:txBody>
      </p:sp>
      <p:sp>
        <p:nvSpPr>
          <p:cNvPr id="5" name="Content Placeholder 4">
            <a:extLst>
              <a:ext uri="{FF2B5EF4-FFF2-40B4-BE49-F238E27FC236}">
                <a16:creationId xmlns:a16="http://schemas.microsoft.com/office/drawing/2014/main" id="{924D5201-DB73-314B-A154-06458CC872F9}"/>
              </a:ext>
            </a:extLst>
          </p:cNvPr>
          <p:cNvSpPr>
            <a:spLocks noGrp="1"/>
          </p:cNvSpPr>
          <p:nvPr>
            <p:ph idx="13"/>
          </p:nvPr>
        </p:nvSpPr>
        <p:spPr/>
        <p:txBody>
          <a:bodyPr/>
          <a:lstStyle/>
          <a:p>
            <a:r>
              <a:rPr lang="en-US"/>
              <a:t>Lead to various pilot projects within the VA</a:t>
            </a:r>
          </a:p>
        </p:txBody>
      </p:sp>
      <p:sp>
        <p:nvSpPr>
          <p:cNvPr id="6" name="Text Placeholder 5">
            <a:extLst>
              <a:ext uri="{FF2B5EF4-FFF2-40B4-BE49-F238E27FC236}">
                <a16:creationId xmlns:a16="http://schemas.microsoft.com/office/drawing/2014/main" id="{91962704-E7E8-2447-BDF4-A5C7F56F03A1}"/>
              </a:ext>
            </a:extLst>
          </p:cNvPr>
          <p:cNvSpPr>
            <a:spLocks noGrp="1"/>
          </p:cNvSpPr>
          <p:nvPr>
            <p:ph type="body" idx="14"/>
          </p:nvPr>
        </p:nvSpPr>
        <p:spPr/>
        <p:txBody>
          <a:bodyPr>
            <a:normAutofit fontScale="85000" lnSpcReduction="20000"/>
          </a:bodyPr>
          <a:lstStyle/>
          <a:p>
            <a:r>
              <a:rPr lang="en-US"/>
              <a:t>2: ASPIRE Demonstrator</a:t>
            </a:r>
          </a:p>
        </p:txBody>
      </p:sp>
      <p:sp>
        <p:nvSpPr>
          <p:cNvPr id="7" name="Content Placeholder 6">
            <a:extLst>
              <a:ext uri="{FF2B5EF4-FFF2-40B4-BE49-F238E27FC236}">
                <a16:creationId xmlns:a16="http://schemas.microsoft.com/office/drawing/2014/main" id="{C84C85F6-5525-844D-B948-8B226C12491E}"/>
              </a:ext>
            </a:extLst>
          </p:cNvPr>
          <p:cNvSpPr>
            <a:spLocks noGrp="1"/>
          </p:cNvSpPr>
          <p:nvPr>
            <p:ph idx="15"/>
          </p:nvPr>
        </p:nvSpPr>
        <p:spPr/>
        <p:txBody>
          <a:bodyPr/>
          <a:lstStyle/>
          <a:p>
            <a:r>
              <a:rPr lang="en-US"/>
              <a:t>Create a demonstrator for the ASPIRE program</a:t>
            </a:r>
          </a:p>
        </p:txBody>
      </p:sp>
      <p:sp>
        <p:nvSpPr>
          <p:cNvPr id="8" name="Text Placeholder 7">
            <a:extLst>
              <a:ext uri="{FF2B5EF4-FFF2-40B4-BE49-F238E27FC236}">
                <a16:creationId xmlns:a16="http://schemas.microsoft.com/office/drawing/2014/main" id="{2F102516-36FE-334B-A1F9-19F5C55D05E9}"/>
              </a:ext>
            </a:extLst>
          </p:cNvPr>
          <p:cNvSpPr>
            <a:spLocks noGrp="1"/>
          </p:cNvSpPr>
          <p:nvPr>
            <p:ph type="body" idx="16"/>
          </p:nvPr>
        </p:nvSpPr>
        <p:spPr/>
        <p:txBody>
          <a:bodyPr/>
          <a:lstStyle/>
          <a:p>
            <a:r>
              <a:rPr lang="en-US"/>
              <a:t>3: Imaging Sprint</a:t>
            </a:r>
          </a:p>
        </p:txBody>
      </p:sp>
      <p:sp>
        <p:nvSpPr>
          <p:cNvPr id="9" name="Content Placeholder 8">
            <a:extLst>
              <a:ext uri="{FF2B5EF4-FFF2-40B4-BE49-F238E27FC236}">
                <a16:creationId xmlns:a16="http://schemas.microsoft.com/office/drawing/2014/main" id="{B6712750-380F-E04B-A9BF-84C31BCDB7DF}"/>
              </a:ext>
            </a:extLst>
          </p:cNvPr>
          <p:cNvSpPr>
            <a:spLocks noGrp="1"/>
          </p:cNvSpPr>
          <p:nvPr>
            <p:ph idx="17"/>
          </p:nvPr>
        </p:nvSpPr>
        <p:spPr/>
        <p:txBody>
          <a:bodyPr/>
          <a:lstStyle/>
          <a:p>
            <a:r>
              <a:rPr lang="en-US"/>
              <a:t>Currently in development for Q2 2023</a:t>
            </a:r>
          </a:p>
        </p:txBody>
      </p:sp>
      <p:sp>
        <p:nvSpPr>
          <p:cNvPr id="10" name="Text Placeholder 9">
            <a:extLst>
              <a:ext uri="{FF2B5EF4-FFF2-40B4-BE49-F238E27FC236}">
                <a16:creationId xmlns:a16="http://schemas.microsoft.com/office/drawing/2014/main" id="{59497EE7-A5DC-7445-82CD-90BADC54A635}"/>
              </a:ext>
            </a:extLst>
          </p:cNvPr>
          <p:cNvSpPr>
            <a:spLocks noGrp="1"/>
          </p:cNvSpPr>
          <p:nvPr>
            <p:ph type="body" idx="18"/>
          </p:nvPr>
        </p:nvSpPr>
        <p:spPr/>
        <p:txBody>
          <a:bodyPr/>
          <a:lstStyle/>
          <a:p>
            <a:r>
              <a:rPr lang="en-US"/>
              <a:t>4 and Beyond</a:t>
            </a:r>
          </a:p>
        </p:txBody>
      </p:sp>
      <p:sp>
        <p:nvSpPr>
          <p:cNvPr id="11" name="Content Placeholder 10">
            <a:extLst>
              <a:ext uri="{FF2B5EF4-FFF2-40B4-BE49-F238E27FC236}">
                <a16:creationId xmlns:a16="http://schemas.microsoft.com/office/drawing/2014/main" id="{B447E2D0-5E3B-5544-A17D-C875918F4AAB}"/>
              </a:ext>
            </a:extLst>
          </p:cNvPr>
          <p:cNvSpPr>
            <a:spLocks noGrp="1"/>
          </p:cNvSpPr>
          <p:nvPr>
            <p:ph idx="19"/>
          </p:nvPr>
        </p:nvSpPr>
        <p:spPr/>
        <p:txBody>
          <a:bodyPr/>
          <a:lstStyle/>
          <a:p>
            <a:r>
              <a:rPr lang="en-US"/>
              <a:t>AITS to be offered annually</a:t>
            </a:r>
          </a:p>
        </p:txBody>
      </p:sp>
      <p:sp>
        <p:nvSpPr>
          <p:cNvPr id="12" name="Title 11">
            <a:extLst>
              <a:ext uri="{FF2B5EF4-FFF2-40B4-BE49-F238E27FC236}">
                <a16:creationId xmlns:a16="http://schemas.microsoft.com/office/drawing/2014/main" id="{B2C4FFDF-CCA0-0B4F-84B9-FE5B751E3DE8}"/>
              </a:ext>
            </a:extLst>
          </p:cNvPr>
          <p:cNvSpPr>
            <a:spLocks noGrp="1"/>
          </p:cNvSpPr>
          <p:nvPr>
            <p:ph type="title"/>
          </p:nvPr>
        </p:nvSpPr>
        <p:spPr/>
        <p:txBody>
          <a:bodyPr/>
          <a:lstStyle/>
          <a:p>
            <a:r>
              <a:rPr lang="en-US"/>
              <a:t>AI Tech Sprint Roadmap</a:t>
            </a:r>
          </a:p>
        </p:txBody>
      </p:sp>
      <p:grpSp>
        <p:nvGrpSpPr>
          <p:cNvPr id="13" name="Google Shape;42;p7">
            <a:extLst>
              <a:ext uri="{FF2B5EF4-FFF2-40B4-BE49-F238E27FC236}">
                <a16:creationId xmlns:a16="http://schemas.microsoft.com/office/drawing/2014/main" id="{E53219CD-B0AD-8E4A-BA4D-13FA4D78ED22}"/>
              </a:ext>
            </a:extLst>
          </p:cNvPr>
          <p:cNvGrpSpPr/>
          <p:nvPr/>
        </p:nvGrpSpPr>
        <p:grpSpPr>
          <a:xfrm>
            <a:off x="5840289" y="2008185"/>
            <a:ext cx="484893" cy="606041"/>
            <a:chOff x="5967025" y="2155300"/>
            <a:chExt cx="118175" cy="147700"/>
          </a:xfrm>
        </p:grpSpPr>
        <p:sp>
          <p:nvSpPr>
            <p:cNvPr id="14" name="Google Shape;43;p7">
              <a:extLst>
                <a:ext uri="{FF2B5EF4-FFF2-40B4-BE49-F238E27FC236}">
                  <a16:creationId xmlns:a16="http://schemas.microsoft.com/office/drawing/2014/main" id="{9AAD3CA8-FD28-9A4A-962C-D5D536BDD8CE}"/>
                </a:ext>
              </a:extLst>
            </p:cNvPr>
            <p:cNvSpPr/>
            <p:nvPr/>
          </p:nvSpPr>
          <p:spPr>
            <a:xfrm>
              <a:off x="5967025" y="2155300"/>
              <a:ext cx="118175" cy="102925"/>
            </a:xfrm>
            <a:custGeom>
              <a:rect l="l" t="t" r="r" b="b"/>
              <a:pathLst>
                <a:path w="4727" h="4117" fill="none" extrusionOk="0">
                  <a:moveTo>
                    <a:pt x="0" y="3850"/>
                  </a:moveTo>
                  <a:lnTo>
                    <a:pt x="0" y="3850"/>
                  </a:lnTo>
                  <a:lnTo>
                    <a:pt x="39" y="3773"/>
                  </a:lnTo>
                  <a:lnTo>
                    <a:pt x="267" y="3697"/>
                  </a:lnTo>
                  <a:lnTo>
                    <a:pt x="610" y="3583"/>
                  </a:lnTo>
                  <a:lnTo>
                    <a:pt x="877" y="3545"/>
                  </a:lnTo>
                  <a:lnTo>
                    <a:pt x="1182" y="3545"/>
                  </a:lnTo>
                  <a:lnTo>
                    <a:pt x="1182" y="3545"/>
                  </a:lnTo>
                  <a:lnTo>
                    <a:pt x="1487" y="3545"/>
                  </a:lnTo>
                  <a:lnTo>
                    <a:pt x="1792" y="3621"/>
                  </a:lnTo>
                  <a:lnTo>
                    <a:pt x="2363" y="3850"/>
                  </a:lnTo>
                  <a:lnTo>
                    <a:pt x="2897" y="4040"/>
                  </a:lnTo>
                  <a:lnTo>
                    <a:pt x="3202" y="4116"/>
                  </a:lnTo>
                  <a:lnTo>
                    <a:pt x="3545" y="4116"/>
                  </a:lnTo>
                  <a:lnTo>
                    <a:pt x="3545" y="4116"/>
                  </a:lnTo>
                  <a:lnTo>
                    <a:pt x="3850" y="4116"/>
                  </a:lnTo>
                  <a:lnTo>
                    <a:pt x="4078" y="4078"/>
                  </a:lnTo>
                  <a:lnTo>
                    <a:pt x="4459" y="3964"/>
                  </a:lnTo>
                  <a:lnTo>
                    <a:pt x="4650" y="3888"/>
                  </a:lnTo>
                  <a:lnTo>
                    <a:pt x="4726" y="3850"/>
                  </a:lnTo>
                  <a:lnTo>
                    <a:pt x="4726" y="305"/>
                  </a:lnTo>
                  <a:lnTo>
                    <a:pt x="4726" y="305"/>
                  </a:lnTo>
                  <a:lnTo>
                    <a:pt x="4650" y="343"/>
                  </a:lnTo>
                  <a:lnTo>
                    <a:pt x="4459" y="458"/>
                  </a:lnTo>
                  <a:lnTo>
                    <a:pt x="4078" y="534"/>
                  </a:lnTo>
                  <a:lnTo>
                    <a:pt x="3850" y="572"/>
                  </a:lnTo>
                  <a:lnTo>
                    <a:pt x="3545" y="610"/>
                  </a:lnTo>
                  <a:lnTo>
                    <a:pt x="3545" y="610"/>
                  </a:lnTo>
                  <a:lnTo>
                    <a:pt x="3202" y="572"/>
                  </a:lnTo>
                  <a:lnTo>
                    <a:pt x="2897" y="496"/>
                  </a:lnTo>
                  <a:lnTo>
                    <a:pt x="2363" y="305"/>
                  </a:lnTo>
                  <a:lnTo>
                    <a:pt x="1792" y="77"/>
                  </a:lnTo>
                  <a:lnTo>
                    <a:pt x="1487" y="39"/>
                  </a:lnTo>
                  <a:lnTo>
                    <a:pt x="1182" y="0"/>
                  </a:lnTo>
                  <a:lnTo>
                    <a:pt x="1182" y="0"/>
                  </a:lnTo>
                  <a:lnTo>
                    <a:pt x="877" y="0"/>
                  </a:lnTo>
                  <a:lnTo>
                    <a:pt x="610" y="39"/>
                  </a:lnTo>
                  <a:lnTo>
                    <a:pt x="267" y="153"/>
                  </a:lnTo>
                  <a:lnTo>
                    <a:pt x="39" y="267"/>
                  </a:lnTo>
                  <a:lnTo>
                    <a:pt x="0" y="305"/>
                  </a:lnTo>
                  <a:lnTo>
                    <a:pt x="0" y="385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44;p7">
              <a:extLst>
                <a:ext uri="{FF2B5EF4-FFF2-40B4-BE49-F238E27FC236}">
                  <a16:creationId xmlns:a16="http://schemas.microsoft.com/office/drawing/2014/main" id="{9FBA0284-183B-0D4B-9F62-EBFA00D4FCA1}"/>
                </a:ext>
              </a:extLst>
            </p:cNvPr>
            <p:cNvSpPr/>
            <p:nvPr/>
          </p:nvSpPr>
          <p:spPr>
            <a:xfrm>
              <a:off x="5967025" y="2251525"/>
              <a:ext cx="25" cy="51475"/>
            </a:xfrm>
            <a:custGeom>
              <a:rect l="l" t="t" r="r" b="b"/>
              <a:pathLst>
                <a:path w="1" h="2059" fill="none" extrusionOk="0">
                  <a:moveTo>
                    <a:pt x="0" y="2059"/>
                  </a:moveTo>
                  <a:lnTo>
                    <a:pt x="0" y="1"/>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6" name="Google Shape;246;p7">
            <a:extLst>
              <a:ext uri="{FF2B5EF4-FFF2-40B4-BE49-F238E27FC236}">
                <a16:creationId xmlns:a16="http://schemas.microsoft.com/office/drawing/2014/main" id="{55B1E132-BCFB-1B46-B2D7-0838E803A63B}"/>
              </a:ext>
            </a:extLst>
          </p:cNvPr>
          <p:cNvGrpSpPr/>
          <p:nvPr/>
        </p:nvGrpSpPr>
        <p:grpSpPr>
          <a:xfrm>
            <a:off x="1397462" y="1978623"/>
            <a:ext cx="653024" cy="645226"/>
            <a:chOff x="1515750" y="3831175"/>
            <a:chExt cx="159150" cy="157250"/>
          </a:xfrm>
        </p:grpSpPr>
        <p:sp>
          <p:nvSpPr>
            <p:cNvPr id="17" name="Google Shape;247;p7">
              <a:extLst>
                <a:ext uri="{FF2B5EF4-FFF2-40B4-BE49-F238E27FC236}">
                  <a16:creationId xmlns:a16="http://schemas.microsoft.com/office/drawing/2014/main" id="{95E4FFB1-9DD3-0143-BC4D-54CB10977479}"/>
                </a:ext>
              </a:extLst>
            </p:cNvPr>
            <p:cNvSpPr/>
            <p:nvPr/>
          </p:nvSpPr>
          <p:spPr>
            <a:xfrm>
              <a:off x="1575775" y="3886450"/>
              <a:ext cx="44800" cy="44800"/>
            </a:xfrm>
            <a:custGeom>
              <a:rect l="l" t="t" r="r" b="b"/>
              <a:pathLst>
                <a:path w="1792" h="1792" fill="none" extrusionOk="0">
                  <a:moveTo>
                    <a:pt x="877" y="0"/>
                  </a:moveTo>
                  <a:lnTo>
                    <a:pt x="877" y="0"/>
                  </a:lnTo>
                  <a:lnTo>
                    <a:pt x="1068" y="38"/>
                  </a:lnTo>
                  <a:lnTo>
                    <a:pt x="1220" y="76"/>
                  </a:lnTo>
                  <a:lnTo>
                    <a:pt x="1373" y="153"/>
                  </a:lnTo>
                  <a:lnTo>
                    <a:pt x="1525" y="267"/>
                  </a:lnTo>
                  <a:lnTo>
                    <a:pt x="1639" y="419"/>
                  </a:lnTo>
                  <a:lnTo>
                    <a:pt x="1716" y="572"/>
                  </a:lnTo>
                  <a:lnTo>
                    <a:pt x="1754" y="724"/>
                  </a:lnTo>
                  <a:lnTo>
                    <a:pt x="1792" y="915"/>
                  </a:lnTo>
                  <a:lnTo>
                    <a:pt x="1792" y="915"/>
                  </a:lnTo>
                  <a:lnTo>
                    <a:pt x="1754" y="1067"/>
                  </a:lnTo>
                  <a:lnTo>
                    <a:pt x="1716" y="1258"/>
                  </a:lnTo>
                  <a:lnTo>
                    <a:pt x="1639" y="1410"/>
                  </a:lnTo>
                  <a:lnTo>
                    <a:pt x="1525" y="1525"/>
                  </a:lnTo>
                  <a:lnTo>
                    <a:pt x="1373" y="1639"/>
                  </a:lnTo>
                  <a:lnTo>
                    <a:pt x="1220" y="1715"/>
                  </a:lnTo>
                  <a:lnTo>
                    <a:pt x="1068" y="1753"/>
                  </a:lnTo>
                  <a:lnTo>
                    <a:pt x="877" y="1791"/>
                  </a:lnTo>
                  <a:lnTo>
                    <a:pt x="877" y="1791"/>
                  </a:lnTo>
                  <a:lnTo>
                    <a:pt x="725" y="1753"/>
                  </a:lnTo>
                  <a:lnTo>
                    <a:pt x="534" y="1715"/>
                  </a:lnTo>
                  <a:lnTo>
                    <a:pt x="382" y="1639"/>
                  </a:lnTo>
                  <a:lnTo>
                    <a:pt x="267" y="1525"/>
                  </a:lnTo>
                  <a:lnTo>
                    <a:pt x="153" y="1410"/>
                  </a:lnTo>
                  <a:lnTo>
                    <a:pt x="77" y="1258"/>
                  </a:lnTo>
                  <a:lnTo>
                    <a:pt x="39" y="1067"/>
                  </a:lnTo>
                  <a:lnTo>
                    <a:pt x="1" y="915"/>
                  </a:lnTo>
                  <a:lnTo>
                    <a:pt x="1" y="915"/>
                  </a:lnTo>
                  <a:lnTo>
                    <a:pt x="39" y="724"/>
                  </a:lnTo>
                  <a:lnTo>
                    <a:pt x="77" y="572"/>
                  </a:lnTo>
                  <a:lnTo>
                    <a:pt x="153" y="419"/>
                  </a:lnTo>
                  <a:lnTo>
                    <a:pt x="267" y="267"/>
                  </a:lnTo>
                  <a:lnTo>
                    <a:pt x="382" y="153"/>
                  </a:lnTo>
                  <a:lnTo>
                    <a:pt x="534" y="76"/>
                  </a:lnTo>
                  <a:lnTo>
                    <a:pt x="725" y="38"/>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248;p7">
              <a:extLst>
                <a:ext uri="{FF2B5EF4-FFF2-40B4-BE49-F238E27FC236}">
                  <a16:creationId xmlns:a16="http://schemas.microsoft.com/office/drawing/2014/main" id="{0E63CFC0-A880-A84D-B11D-E6BC85D8A941}"/>
                </a:ext>
              </a:extLst>
            </p:cNvPr>
            <p:cNvSpPr/>
            <p:nvPr/>
          </p:nvSpPr>
          <p:spPr>
            <a:xfrm>
              <a:off x="1515750" y="3831175"/>
              <a:ext cx="159150" cy="157250"/>
            </a:xfrm>
            <a:custGeom>
              <a:rect l="l" t="t" r="r" b="b"/>
              <a:pathLst>
                <a:path w="6366" h="6290" fill="none" extrusionOk="0">
                  <a:moveTo>
                    <a:pt x="5336" y="3964"/>
                  </a:moveTo>
                  <a:lnTo>
                    <a:pt x="5336" y="3964"/>
                  </a:lnTo>
                  <a:lnTo>
                    <a:pt x="5298" y="4079"/>
                  </a:lnTo>
                  <a:lnTo>
                    <a:pt x="5298" y="4231"/>
                  </a:lnTo>
                  <a:lnTo>
                    <a:pt x="5374" y="4384"/>
                  </a:lnTo>
                  <a:lnTo>
                    <a:pt x="5450" y="4498"/>
                  </a:lnTo>
                  <a:lnTo>
                    <a:pt x="5489" y="4536"/>
                  </a:lnTo>
                  <a:lnTo>
                    <a:pt x="5489" y="4536"/>
                  </a:lnTo>
                  <a:lnTo>
                    <a:pt x="5603" y="4727"/>
                  </a:lnTo>
                  <a:lnTo>
                    <a:pt x="5641" y="4917"/>
                  </a:lnTo>
                  <a:lnTo>
                    <a:pt x="5603" y="5108"/>
                  </a:lnTo>
                  <a:lnTo>
                    <a:pt x="5489" y="5298"/>
                  </a:lnTo>
                  <a:lnTo>
                    <a:pt x="5450" y="5336"/>
                  </a:lnTo>
                  <a:lnTo>
                    <a:pt x="5450" y="5336"/>
                  </a:lnTo>
                  <a:lnTo>
                    <a:pt x="5374" y="5413"/>
                  </a:lnTo>
                  <a:lnTo>
                    <a:pt x="5260" y="5451"/>
                  </a:lnTo>
                  <a:lnTo>
                    <a:pt x="5069" y="5489"/>
                  </a:lnTo>
                  <a:lnTo>
                    <a:pt x="4841" y="5451"/>
                  </a:lnTo>
                  <a:lnTo>
                    <a:pt x="4765" y="5413"/>
                  </a:lnTo>
                  <a:lnTo>
                    <a:pt x="4650" y="5336"/>
                  </a:lnTo>
                  <a:lnTo>
                    <a:pt x="4650" y="5336"/>
                  </a:lnTo>
                  <a:lnTo>
                    <a:pt x="4650" y="5336"/>
                  </a:lnTo>
                  <a:lnTo>
                    <a:pt x="4650" y="5336"/>
                  </a:lnTo>
                  <a:lnTo>
                    <a:pt x="4536" y="5222"/>
                  </a:lnTo>
                  <a:lnTo>
                    <a:pt x="4383" y="5184"/>
                  </a:lnTo>
                  <a:lnTo>
                    <a:pt x="4269" y="5184"/>
                  </a:lnTo>
                  <a:lnTo>
                    <a:pt x="4117" y="5222"/>
                  </a:lnTo>
                  <a:lnTo>
                    <a:pt x="4117" y="5222"/>
                  </a:lnTo>
                  <a:lnTo>
                    <a:pt x="4002" y="5298"/>
                  </a:lnTo>
                  <a:lnTo>
                    <a:pt x="3926" y="5413"/>
                  </a:lnTo>
                  <a:lnTo>
                    <a:pt x="3888" y="5527"/>
                  </a:lnTo>
                  <a:lnTo>
                    <a:pt x="3850" y="5679"/>
                  </a:lnTo>
                  <a:lnTo>
                    <a:pt x="3850" y="5717"/>
                  </a:lnTo>
                  <a:lnTo>
                    <a:pt x="3850" y="5717"/>
                  </a:lnTo>
                  <a:lnTo>
                    <a:pt x="3812" y="5870"/>
                  </a:lnTo>
                  <a:lnTo>
                    <a:pt x="3774" y="5984"/>
                  </a:lnTo>
                  <a:lnTo>
                    <a:pt x="3697" y="6137"/>
                  </a:lnTo>
                  <a:lnTo>
                    <a:pt x="3545" y="6213"/>
                  </a:lnTo>
                  <a:lnTo>
                    <a:pt x="3545" y="6213"/>
                  </a:lnTo>
                  <a:lnTo>
                    <a:pt x="3393" y="6251"/>
                  </a:lnTo>
                  <a:lnTo>
                    <a:pt x="3240" y="6289"/>
                  </a:lnTo>
                  <a:lnTo>
                    <a:pt x="3088" y="6251"/>
                  </a:lnTo>
                  <a:lnTo>
                    <a:pt x="2935" y="6175"/>
                  </a:lnTo>
                  <a:lnTo>
                    <a:pt x="2821" y="6098"/>
                  </a:lnTo>
                  <a:lnTo>
                    <a:pt x="2745" y="5984"/>
                  </a:lnTo>
                  <a:lnTo>
                    <a:pt x="2707" y="5832"/>
                  </a:lnTo>
                  <a:lnTo>
                    <a:pt x="2668" y="5679"/>
                  </a:lnTo>
                  <a:lnTo>
                    <a:pt x="2668" y="5679"/>
                  </a:lnTo>
                  <a:lnTo>
                    <a:pt x="2668" y="5679"/>
                  </a:lnTo>
                  <a:lnTo>
                    <a:pt x="2630" y="5527"/>
                  </a:lnTo>
                  <a:lnTo>
                    <a:pt x="2592" y="5413"/>
                  </a:lnTo>
                  <a:lnTo>
                    <a:pt x="2478" y="5298"/>
                  </a:lnTo>
                  <a:lnTo>
                    <a:pt x="2364" y="5222"/>
                  </a:lnTo>
                  <a:lnTo>
                    <a:pt x="2364" y="5222"/>
                  </a:lnTo>
                  <a:lnTo>
                    <a:pt x="2211" y="5184"/>
                  </a:lnTo>
                  <a:lnTo>
                    <a:pt x="2059" y="5184"/>
                  </a:lnTo>
                  <a:lnTo>
                    <a:pt x="1944" y="5222"/>
                  </a:lnTo>
                  <a:lnTo>
                    <a:pt x="1830" y="5336"/>
                  </a:lnTo>
                  <a:lnTo>
                    <a:pt x="1792" y="5374"/>
                  </a:lnTo>
                  <a:lnTo>
                    <a:pt x="1792" y="5374"/>
                  </a:lnTo>
                  <a:lnTo>
                    <a:pt x="1601" y="5489"/>
                  </a:lnTo>
                  <a:lnTo>
                    <a:pt x="1373" y="5527"/>
                  </a:lnTo>
                  <a:lnTo>
                    <a:pt x="1182" y="5489"/>
                  </a:lnTo>
                  <a:lnTo>
                    <a:pt x="992" y="5374"/>
                  </a:lnTo>
                  <a:lnTo>
                    <a:pt x="953" y="5298"/>
                  </a:lnTo>
                  <a:lnTo>
                    <a:pt x="953" y="5298"/>
                  </a:lnTo>
                  <a:lnTo>
                    <a:pt x="801" y="5146"/>
                  </a:lnTo>
                  <a:lnTo>
                    <a:pt x="763" y="4917"/>
                  </a:lnTo>
                  <a:lnTo>
                    <a:pt x="801" y="4727"/>
                  </a:lnTo>
                  <a:lnTo>
                    <a:pt x="953" y="4536"/>
                  </a:lnTo>
                  <a:lnTo>
                    <a:pt x="953" y="4498"/>
                  </a:lnTo>
                  <a:lnTo>
                    <a:pt x="992" y="4498"/>
                  </a:lnTo>
                  <a:lnTo>
                    <a:pt x="992" y="4498"/>
                  </a:lnTo>
                  <a:lnTo>
                    <a:pt x="1068" y="4384"/>
                  </a:lnTo>
                  <a:lnTo>
                    <a:pt x="1106" y="4231"/>
                  </a:lnTo>
                  <a:lnTo>
                    <a:pt x="1106" y="4079"/>
                  </a:lnTo>
                  <a:lnTo>
                    <a:pt x="1068" y="3964"/>
                  </a:lnTo>
                  <a:lnTo>
                    <a:pt x="1068" y="3964"/>
                  </a:lnTo>
                  <a:lnTo>
                    <a:pt x="992" y="3812"/>
                  </a:lnTo>
                  <a:lnTo>
                    <a:pt x="915" y="3736"/>
                  </a:lnTo>
                  <a:lnTo>
                    <a:pt x="763" y="3659"/>
                  </a:lnTo>
                  <a:lnTo>
                    <a:pt x="649" y="3659"/>
                  </a:lnTo>
                  <a:lnTo>
                    <a:pt x="572" y="3659"/>
                  </a:lnTo>
                  <a:lnTo>
                    <a:pt x="572" y="3659"/>
                  </a:lnTo>
                  <a:lnTo>
                    <a:pt x="420" y="3621"/>
                  </a:lnTo>
                  <a:lnTo>
                    <a:pt x="268" y="3583"/>
                  </a:lnTo>
                  <a:lnTo>
                    <a:pt x="153" y="3469"/>
                  </a:lnTo>
                  <a:lnTo>
                    <a:pt x="77" y="3355"/>
                  </a:lnTo>
                  <a:lnTo>
                    <a:pt x="77" y="3355"/>
                  </a:lnTo>
                  <a:lnTo>
                    <a:pt x="1" y="3202"/>
                  </a:lnTo>
                  <a:lnTo>
                    <a:pt x="1" y="3050"/>
                  </a:lnTo>
                  <a:lnTo>
                    <a:pt x="39" y="2897"/>
                  </a:lnTo>
                  <a:lnTo>
                    <a:pt x="77" y="2745"/>
                  </a:lnTo>
                  <a:lnTo>
                    <a:pt x="191" y="2630"/>
                  </a:lnTo>
                  <a:lnTo>
                    <a:pt x="306" y="2554"/>
                  </a:lnTo>
                  <a:lnTo>
                    <a:pt x="420" y="2516"/>
                  </a:lnTo>
                  <a:lnTo>
                    <a:pt x="572" y="2478"/>
                  </a:lnTo>
                  <a:lnTo>
                    <a:pt x="649" y="2478"/>
                  </a:lnTo>
                  <a:lnTo>
                    <a:pt x="649" y="2478"/>
                  </a:lnTo>
                  <a:lnTo>
                    <a:pt x="763" y="2440"/>
                  </a:lnTo>
                  <a:lnTo>
                    <a:pt x="915" y="2402"/>
                  </a:lnTo>
                  <a:lnTo>
                    <a:pt x="992" y="2287"/>
                  </a:lnTo>
                  <a:lnTo>
                    <a:pt x="1068" y="2173"/>
                  </a:lnTo>
                  <a:lnTo>
                    <a:pt x="1068" y="2173"/>
                  </a:lnTo>
                  <a:lnTo>
                    <a:pt x="1106" y="2059"/>
                  </a:lnTo>
                  <a:lnTo>
                    <a:pt x="1106" y="1906"/>
                  </a:lnTo>
                  <a:lnTo>
                    <a:pt x="1068" y="1792"/>
                  </a:lnTo>
                  <a:lnTo>
                    <a:pt x="992" y="1678"/>
                  </a:lnTo>
                  <a:lnTo>
                    <a:pt x="953" y="1678"/>
                  </a:lnTo>
                  <a:lnTo>
                    <a:pt x="953" y="1678"/>
                  </a:lnTo>
                  <a:lnTo>
                    <a:pt x="877" y="1563"/>
                  </a:lnTo>
                  <a:lnTo>
                    <a:pt x="839" y="1487"/>
                  </a:lnTo>
                  <a:lnTo>
                    <a:pt x="801" y="1297"/>
                  </a:lnTo>
                  <a:lnTo>
                    <a:pt x="839" y="1068"/>
                  </a:lnTo>
                  <a:lnTo>
                    <a:pt x="877" y="992"/>
                  </a:lnTo>
                  <a:lnTo>
                    <a:pt x="953" y="916"/>
                  </a:lnTo>
                  <a:lnTo>
                    <a:pt x="1030" y="839"/>
                  </a:lnTo>
                  <a:lnTo>
                    <a:pt x="1030" y="839"/>
                  </a:lnTo>
                  <a:lnTo>
                    <a:pt x="1182" y="725"/>
                  </a:lnTo>
                  <a:lnTo>
                    <a:pt x="1373" y="687"/>
                  </a:lnTo>
                  <a:lnTo>
                    <a:pt x="1563" y="725"/>
                  </a:lnTo>
                  <a:lnTo>
                    <a:pt x="1716" y="839"/>
                  </a:lnTo>
                  <a:lnTo>
                    <a:pt x="1792" y="916"/>
                  </a:lnTo>
                  <a:lnTo>
                    <a:pt x="1830" y="916"/>
                  </a:lnTo>
                  <a:lnTo>
                    <a:pt x="1830" y="916"/>
                  </a:lnTo>
                  <a:lnTo>
                    <a:pt x="1944" y="992"/>
                  </a:lnTo>
                  <a:lnTo>
                    <a:pt x="2059" y="1030"/>
                  </a:lnTo>
                  <a:lnTo>
                    <a:pt x="2211" y="1030"/>
                  </a:lnTo>
                  <a:lnTo>
                    <a:pt x="2364" y="992"/>
                  </a:lnTo>
                  <a:lnTo>
                    <a:pt x="2364" y="992"/>
                  </a:lnTo>
                  <a:lnTo>
                    <a:pt x="2364" y="992"/>
                  </a:lnTo>
                  <a:lnTo>
                    <a:pt x="2516" y="954"/>
                  </a:lnTo>
                  <a:lnTo>
                    <a:pt x="2592" y="839"/>
                  </a:lnTo>
                  <a:lnTo>
                    <a:pt x="2668" y="725"/>
                  </a:lnTo>
                  <a:lnTo>
                    <a:pt x="2668" y="611"/>
                  </a:lnTo>
                  <a:lnTo>
                    <a:pt x="2668" y="573"/>
                  </a:lnTo>
                  <a:lnTo>
                    <a:pt x="2668" y="573"/>
                  </a:lnTo>
                  <a:lnTo>
                    <a:pt x="2707" y="420"/>
                  </a:lnTo>
                  <a:lnTo>
                    <a:pt x="2745" y="268"/>
                  </a:lnTo>
                  <a:lnTo>
                    <a:pt x="2821" y="153"/>
                  </a:lnTo>
                  <a:lnTo>
                    <a:pt x="2973" y="77"/>
                  </a:lnTo>
                  <a:lnTo>
                    <a:pt x="2973" y="77"/>
                  </a:lnTo>
                  <a:lnTo>
                    <a:pt x="3126" y="1"/>
                  </a:lnTo>
                  <a:lnTo>
                    <a:pt x="3278" y="1"/>
                  </a:lnTo>
                  <a:lnTo>
                    <a:pt x="3431" y="39"/>
                  </a:lnTo>
                  <a:lnTo>
                    <a:pt x="3583" y="77"/>
                  </a:lnTo>
                  <a:lnTo>
                    <a:pt x="3697" y="153"/>
                  </a:lnTo>
                  <a:lnTo>
                    <a:pt x="3774" y="268"/>
                  </a:lnTo>
                  <a:lnTo>
                    <a:pt x="3812" y="420"/>
                  </a:lnTo>
                  <a:lnTo>
                    <a:pt x="3850" y="534"/>
                  </a:lnTo>
                  <a:lnTo>
                    <a:pt x="3850" y="534"/>
                  </a:lnTo>
                  <a:lnTo>
                    <a:pt x="3850" y="534"/>
                  </a:lnTo>
                  <a:lnTo>
                    <a:pt x="3888" y="687"/>
                  </a:lnTo>
                  <a:lnTo>
                    <a:pt x="3926" y="801"/>
                  </a:lnTo>
                  <a:lnTo>
                    <a:pt x="4002" y="877"/>
                  </a:lnTo>
                  <a:lnTo>
                    <a:pt x="4117" y="954"/>
                  </a:lnTo>
                  <a:lnTo>
                    <a:pt x="4117" y="954"/>
                  </a:lnTo>
                  <a:lnTo>
                    <a:pt x="4269" y="992"/>
                  </a:lnTo>
                  <a:lnTo>
                    <a:pt x="4383" y="992"/>
                  </a:lnTo>
                  <a:lnTo>
                    <a:pt x="4536" y="954"/>
                  </a:lnTo>
                  <a:lnTo>
                    <a:pt x="4612" y="877"/>
                  </a:lnTo>
                  <a:lnTo>
                    <a:pt x="4650" y="839"/>
                  </a:lnTo>
                  <a:lnTo>
                    <a:pt x="4650" y="839"/>
                  </a:lnTo>
                  <a:lnTo>
                    <a:pt x="4841" y="725"/>
                  </a:lnTo>
                  <a:lnTo>
                    <a:pt x="5031" y="687"/>
                  </a:lnTo>
                  <a:lnTo>
                    <a:pt x="5260" y="725"/>
                  </a:lnTo>
                  <a:lnTo>
                    <a:pt x="5412" y="839"/>
                  </a:lnTo>
                  <a:lnTo>
                    <a:pt x="5412" y="839"/>
                  </a:lnTo>
                  <a:lnTo>
                    <a:pt x="5412" y="839"/>
                  </a:lnTo>
                  <a:lnTo>
                    <a:pt x="5565" y="1030"/>
                  </a:lnTo>
                  <a:lnTo>
                    <a:pt x="5603" y="1259"/>
                  </a:lnTo>
                  <a:lnTo>
                    <a:pt x="5565" y="1449"/>
                  </a:lnTo>
                  <a:lnTo>
                    <a:pt x="5412" y="1640"/>
                  </a:lnTo>
                  <a:lnTo>
                    <a:pt x="5412" y="1640"/>
                  </a:lnTo>
                  <a:lnTo>
                    <a:pt x="5412" y="1640"/>
                  </a:lnTo>
                  <a:lnTo>
                    <a:pt x="5412" y="1640"/>
                  </a:lnTo>
                  <a:lnTo>
                    <a:pt x="5336" y="1754"/>
                  </a:lnTo>
                  <a:lnTo>
                    <a:pt x="5298" y="1906"/>
                  </a:lnTo>
                  <a:lnTo>
                    <a:pt x="5298" y="2021"/>
                  </a:lnTo>
                  <a:lnTo>
                    <a:pt x="5336" y="2173"/>
                  </a:lnTo>
                  <a:lnTo>
                    <a:pt x="5336" y="2173"/>
                  </a:lnTo>
                  <a:lnTo>
                    <a:pt x="5336" y="2173"/>
                  </a:lnTo>
                  <a:lnTo>
                    <a:pt x="5374" y="2287"/>
                  </a:lnTo>
                  <a:lnTo>
                    <a:pt x="5489" y="2402"/>
                  </a:lnTo>
                  <a:lnTo>
                    <a:pt x="5603" y="2440"/>
                  </a:lnTo>
                  <a:lnTo>
                    <a:pt x="5755" y="2478"/>
                  </a:lnTo>
                  <a:lnTo>
                    <a:pt x="5755" y="2478"/>
                  </a:lnTo>
                  <a:lnTo>
                    <a:pt x="5755" y="2478"/>
                  </a:lnTo>
                  <a:lnTo>
                    <a:pt x="5946" y="2516"/>
                  </a:lnTo>
                  <a:lnTo>
                    <a:pt x="6098" y="2592"/>
                  </a:lnTo>
                  <a:lnTo>
                    <a:pt x="6251" y="2707"/>
                  </a:lnTo>
                  <a:lnTo>
                    <a:pt x="6327" y="2859"/>
                  </a:lnTo>
                  <a:lnTo>
                    <a:pt x="6327" y="2859"/>
                  </a:lnTo>
                  <a:lnTo>
                    <a:pt x="6365" y="3012"/>
                  </a:lnTo>
                  <a:lnTo>
                    <a:pt x="6365" y="3164"/>
                  </a:lnTo>
                  <a:lnTo>
                    <a:pt x="6327" y="3278"/>
                  </a:lnTo>
                  <a:lnTo>
                    <a:pt x="6251" y="3393"/>
                  </a:lnTo>
                  <a:lnTo>
                    <a:pt x="6175" y="3507"/>
                  </a:lnTo>
                  <a:lnTo>
                    <a:pt x="6060" y="3583"/>
                  </a:lnTo>
                  <a:lnTo>
                    <a:pt x="5946" y="3621"/>
                  </a:lnTo>
                  <a:lnTo>
                    <a:pt x="5793" y="3659"/>
                  </a:lnTo>
                  <a:lnTo>
                    <a:pt x="5755" y="3659"/>
                  </a:lnTo>
                  <a:lnTo>
                    <a:pt x="5755" y="3659"/>
                  </a:lnTo>
                  <a:lnTo>
                    <a:pt x="5641" y="3659"/>
                  </a:lnTo>
                  <a:lnTo>
                    <a:pt x="5527" y="3736"/>
                  </a:lnTo>
                  <a:lnTo>
                    <a:pt x="5412" y="3812"/>
                  </a:lnTo>
                  <a:lnTo>
                    <a:pt x="5336" y="3964"/>
                  </a:lnTo>
                  <a:lnTo>
                    <a:pt x="5336" y="3964"/>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9" name="Google Shape;270;p7">
            <a:extLst>
              <a:ext uri="{FF2B5EF4-FFF2-40B4-BE49-F238E27FC236}">
                <a16:creationId xmlns:a16="http://schemas.microsoft.com/office/drawing/2014/main" id="{FA76E14A-9FF4-3D4C-AF20-9A6D1338DEFB}"/>
              </a:ext>
            </a:extLst>
          </p:cNvPr>
          <p:cNvGrpSpPr/>
          <p:nvPr/>
        </p:nvGrpSpPr>
        <p:grpSpPr>
          <a:xfrm>
            <a:off x="3587099" y="2004023"/>
            <a:ext cx="543467" cy="606041"/>
            <a:chOff x="2162675" y="3835950"/>
            <a:chExt cx="132450" cy="147700"/>
          </a:xfrm>
        </p:grpSpPr>
        <p:sp>
          <p:nvSpPr>
            <p:cNvPr id="20" name="Google Shape;271;p7">
              <a:extLst>
                <a:ext uri="{FF2B5EF4-FFF2-40B4-BE49-F238E27FC236}">
                  <a16:creationId xmlns:a16="http://schemas.microsoft.com/office/drawing/2014/main" id="{AED090EC-323A-564E-9119-7E18DED6731E}"/>
                </a:ext>
              </a:extLst>
            </p:cNvPr>
            <p:cNvSpPr/>
            <p:nvPr/>
          </p:nvSpPr>
          <p:spPr>
            <a:xfrm>
              <a:off x="2251275" y="3835950"/>
              <a:ext cx="43850" cy="44800"/>
            </a:xfrm>
            <a:custGeom>
              <a:rect l="l" t="t" r="r" b="b"/>
              <a:pathLst>
                <a:path w="1754" h="1792" fill="none" extrusionOk="0">
                  <a:moveTo>
                    <a:pt x="877" y="0"/>
                  </a:moveTo>
                  <a:lnTo>
                    <a:pt x="877" y="0"/>
                  </a:lnTo>
                  <a:lnTo>
                    <a:pt x="1068" y="39"/>
                  </a:lnTo>
                  <a:lnTo>
                    <a:pt x="1220" y="77"/>
                  </a:lnTo>
                  <a:lnTo>
                    <a:pt x="1373" y="153"/>
                  </a:lnTo>
                  <a:lnTo>
                    <a:pt x="1525" y="267"/>
                  </a:lnTo>
                  <a:lnTo>
                    <a:pt x="1601" y="382"/>
                  </a:lnTo>
                  <a:lnTo>
                    <a:pt x="1716" y="534"/>
                  </a:lnTo>
                  <a:lnTo>
                    <a:pt x="1754" y="725"/>
                  </a:lnTo>
                  <a:lnTo>
                    <a:pt x="1754" y="877"/>
                  </a:lnTo>
                  <a:lnTo>
                    <a:pt x="1754" y="877"/>
                  </a:lnTo>
                  <a:lnTo>
                    <a:pt x="1754" y="1068"/>
                  </a:lnTo>
                  <a:lnTo>
                    <a:pt x="1716" y="1220"/>
                  </a:lnTo>
                  <a:lnTo>
                    <a:pt x="1601" y="1372"/>
                  </a:lnTo>
                  <a:lnTo>
                    <a:pt x="1525" y="1525"/>
                  </a:lnTo>
                  <a:lnTo>
                    <a:pt x="1373" y="1639"/>
                  </a:lnTo>
                  <a:lnTo>
                    <a:pt x="1220" y="1715"/>
                  </a:lnTo>
                  <a:lnTo>
                    <a:pt x="1068" y="1754"/>
                  </a:lnTo>
                  <a:lnTo>
                    <a:pt x="877" y="1792"/>
                  </a:lnTo>
                  <a:lnTo>
                    <a:pt x="877" y="1792"/>
                  </a:lnTo>
                  <a:lnTo>
                    <a:pt x="725" y="1754"/>
                  </a:lnTo>
                  <a:lnTo>
                    <a:pt x="534" y="1715"/>
                  </a:lnTo>
                  <a:lnTo>
                    <a:pt x="382" y="1639"/>
                  </a:lnTo>
                  <a:lnTo>
                    <a:pt x="268" y="1525"/>
                  </a:lnTo>
                  <a:lnTo>
                    <a:pt x="153" y="1372"/>
                  </a:lnTo>
                  <a:lnTo>
                    <a:pt x="77" y="1220"/>
                  </a:lnTo>
                  <a:lnTo>
                    <a:pt x="39" y="1068"/>
                  </a:lnTo>
                  <a:lnTo>
                    <a:pt x="1" y="877"/>
                  </a:lnTo>
                  <a:lnTo>
                    <a:pt x="1" y="877"/>
                  </a:lnTo>
                  <a:lnTo>
                    <a:pt x="39" y="725"/>
                  </a:lnTo>
                  <a:lnTo>
                    <a:pt x="77" y="534"/>
                  </a:lnTo>
                  <a:lnTo>
                    <a:pt x="153" y="382"/>
                  </a:lnTo>
                  <a:lnTo>
                    <a:pt x="268" y="267"/>
                  </a:lnTo>
                  <a:lnTo>
                    <a:pt x="382" y="153"/>
                  </a:lnTo>
                  <a:lnTo>
                    <a:pt x="534" y="77"/>
                  </a:lnTo>
                  <a:lnTo>
                    <a:pt x="725" y="39"/>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272;p7">
              <a:extLst>
                <a:ext uri="{FF2B5EF4-FFF2-40B4-BE49-F238E27FC236}">
                  <a16:creationId xmlns:a16="http://schemas.microsoft.com/office/drawing/2014/main" id="{8BE32B94-69A3-F04E-892E-FBC0AA0EE4E5}"/>
                </a:ext>
              </a:extLst>
            </p:cNvPr>
            <p:cNvSpPr/>
            <p:nvPr/>
          </p:nvSpPr>
          <p:spPr>
            <a:xfrm>
              <a:off x="2162675" y="3887400"/>
              <a:ext cx="44800" cy="44800"/>
            </a:xfrm>
            <a:custGeom>
              <a:rect l="l" t="t" r="r" b="b"/>
              <a:pathLst>
                <a:path w="1792" h="1792" fill="none" extrusionOk="0">
                  <a:moveTo>
                    <a:pt x="915" y="0"/>
                  </a:moveTo>
                  <a:lnTo>
                    <a:pt x="915" y="0"/>
                  </a:lnTo>
                  <a:lnTo>
                    <a:pt x="1068" y="38"/>
                  </a:lnTo>
                  <a:lnTo>
                    <a:pt x="1258" y="77"/>
                  </a:lnTo>
                  <a:lnTo>
                    <a:pt x="1372" y="153"/>
                  </a:lnTo>
                  <a:lnTo>
                    <a:pt x="1525" y="267"/>
                  </a:lnTo>
                  <a:lnTo>
                    <a:pt x="1639" y="381"/>
                  </a:lnTo>
                  <a:lnTo>
                    <a:pt x="1715" y="534"/>
                  </a:lnTo>
                  <a:lnTo>
                    <a:pt x="1754" y="724"/>
                  </a:lnTo>
                  <a:lnTo>
                    <a:pt x="1792" y="877"/>
                  </a:lnTo>
                  <a:lnTo>
                    <a:pt x="1792" y="877"/>
                  </a:lnTo>
                  <a:lnTo>
                    <a:pt x="1754" y="1067"/>
                  </a:lnTo>
                  <a:lnTo>
                    <a:pt x="1715" y="1220"/>
                  </a:lnTo>
                  <a:lnTo>
                    <a:pt x="1639" y="1372"/>
                  </a:lnTo>
                  <a:lnTo>
                    <a:pt x="1525" y="1525"/>
                  </a:lnTo>
                  <a:lnTo>
                    <a:pt x="1372" y="1639"/>
                  </a:lnTo>
                  <a:lnTo>
                    <a:pt x="1258" y="1715"/>
                  </a:lnTo>
                  <a:lnTo>
                    <a:pt x="1068" y="1753"/>
                  </a:lnTo>
                  <a:lnTo>
                    <a:pt x="915" y="1792"/>
                  </a:lnTo>
                  <a:lnTo>
                    <a:pt x="915" y="1792"/>
                  </a:lnTo>
                  <a:lnTo>
                    <a:pt x="725" y="1753"/>
                  </a:lnTo>
                  <a:lnTo>
                    <a:pt x="572" y="1715"/>
                  </a:lnTo>
                  <a:lnTo>
                    <a:pt x="420" y="1639"/>
                  </a:lnTo>
                  <a:lnTo>
                    <a:pt x="267" y="1525"/>
                  </a:lnTo>
                  <a:lnTo>
                    <a:pt x="153" y="1372"/>
                  </a:lnTo>
                  <a:lnTo>
                    <a:pt x="77" y="1220"/>
                  </a:lnTo>
                  <a:lnTo>
                    <a:pt x="39" y="1067"/>
                  </a:lnTo>
                  <a:lnTo>
                    <a:pt x="1" y="877"/>
                  </a:lnTo>
                  <a:lnTo>
                    <a:pt x="1" y="877"/>
                  </a:lnTo>
                  <a:lnTo>
                    <a:pt x="39" y="724"/>
                  </a:lnTo>
                  <a:lnTo>
                    <a:pt x="77" y="534"/>
                  </a:lnTo>
                  <a:lnTo>
                    <a:pt x="153" y="381"/>
                  </a:lnTo>
                  <a:lnTo>
                    <a:pt x="267" y="267"/>
                  </a:lnTo>
                  <a:lnTo>
                    <a:pt x="420" y="153"/>
                  </a:lnTo>
                  <a:lnTo>
                    <a:pt x="572" y="77"/>
                  </a:lnTo>
                  <a:lnTo>
                    <a:pt x="725" y="38"/>
                  </a:lnTo>
                  <a:lnTo>
                    <a:pt x="915" y="0"/>
                  </a:lnTo>
                  <a:lnTo>
                    <a:pt x="915"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 name="Google Shape;273;p7">
              <a:extLst>
                <a:ext uri="{FF2B5EF4-FFF2-40B4-BE49-F238E27FC236}">
                  <a16:creationId xmlns:a16="http://schemas.microsoft.com/office/drawing/2014/main" id="{B0B966AF-2880-164F-A0F3-8502446DC4C0}"/>
                </a:ext>
              </a:extLst>
            </p:cNvPr>
            <p:cNvSpPr/>
            <p:nvPr/>
          </p:nvSpPr>
          <p:spPr>
            <a:xfrm>
              <a:off x="2251275" y="3938850"/>
              <a:ext cx="43850" cy="44800"/>
            </a:xfrm>
            <a:custGeom>
              <a:rect l="l" t="t" r="r" b="b"/>
              <a:pathLst>
                <a:path w="1754" h="1792" fill="none" extrusionOk="0">
                  <a:moveTo>
                    <a:pt x="877" y="0"/>
                  </a:moveTo>
                  <a:lnTo>
                    <a:pt x="877" y="0"/>
                  </a:lnTo>
                  <a:lnTo>
                    <a:pt x="1068" y="38"/>
                  </a:lnTo>
                  <a:lnTo>
                    <a:pt x="1220" y="77"/>
                  </a:lnTo>
                  <a:lnTo>
                    <a:pt x="1373" y="153"/>
                  </a:lnTo>
                  <a:lnTo>
                    <a:pt x="1525" y="267"/>
                  </a:lnTo>
                  <a:lnTo>
                    <a:pt x="1601" y="420"/>
                  </a:lnTo>
                  <a:lnTo>
                    <a:pt x="1716" y="534"/>
                  </a:lnTo>
                  <a:lnTo>
                    <a:pt x="1754" y="724"/>
                  </a:lnTo>
                  <a:lnTo>
                    <a:pt x="1754" y="915"/>
                  </a:lnTo>
                  <a:lnTo>
                    <a:pt x="1754" y="915"/>
                  </a:lnTo>
                  <a:lnTo>
                    <a:pt x="1754" y="1067"/>
                  </a:lnTo>
                  <a:lnTo>
                    <a:pt x="1716" y="1258"/>
                  </a:lnTo>
                  <a:lnTo>
                    <a:pt x="1601" y="1372"/>
                  </a:lnTo>
                  <a:lnTo>
                    <a:pt x="1525" y="1525"/>
                  </a:lnTo>
                  <a:lnTo>
                    <a:pt x="1373" y="1639"/>
                  </a:lnTo>
                  <a:lnTo>
                    <a:pt x="1220" y="1715"/>
                  </a:lnTo>
                  <a:lnTo>
                    <a:pt x="1068" y="1753"/>
                  </a:lnTo>
                  <a:lnTo>
                    <a:pt x="877" y="1791"/>
                  </a:lnTo>
                  <a:lnTo>
                    <a:pt x="877" y="1791"/>
                  </a:lnTo>
                  <a:lnTo>
                    <a:pt x="725" y="1753"/>
                  </a:lnTo>
                  <a:lnTo>
                    <a:pt x="534" y="1715"/>
                  </a:lnTo>
                  <a:lnTo>
                    <a:pt x="382" y="1639"/>
                  </a:lnTo>
                  <a:lnTo>
                    <a:pt x="268" y="1525"/>
                  </a:lnTo>
                  <a:lnTo>
                    <a:pt x="153" y="1372"/>
                  </a:lnTo>
                  <a:lnTo>
                    <a:pt x="77" y="1258"/>
                  </a:lnTo>
                  <a:lnTo>
                    <a:pt x="39" y="1067"/>
                  </a:lnTo>
                  <a:lnTo>
                    <a:pt x="1" y="915"/>
                  </a:lnTo>
                  <a:lnTo>
                    <a:pt x="1" y="915"/>
                  </a:lnTo>
                  <a:lnTo>
                    <a:pt x="39" y="724"/>
                  </a:lnTo>
                  <a:lnTo>
                    <a:pt x="77" y="534"/>
                  </a:lnTo>
                  <a:lnTo>
                    <a:pt x="153" y="420"/>
                  </a:lnTo>
                  <a:lnTo>
                    <a:pt x="268" y="267"/>
                  </a:lnTo>
                  <a:lnTo>
                    <a:pt x="382" y="153"/>
                  </a:lnTo>
                  <a:lnTo>
                    <a:pt x="534" y="77"/>
                  </a:lnTo>
                  <a:lnTo>
                    <a:pt x="725" y="38"/>
                  </a:lnTo>
                  <a:lnTo>
                    <a:pt x="877" y="0"/>
                  </a:lnTo>
                  <a:lnTo>
                    <a:pt x="877" y="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 name="Google Shape;274;p7">
              <a:extLst>
                <a:ext uri="{FF2B5EF4-FFF2-40B4-BE49-F238E27FC236}">
                  <a16:creationId xmlns:a16="http://schemas.microsoft.com/office/drawing/2014/main" id="{17382792-4833-FF45-AC17-81FD464C95FE}"/>
                </a:ext>
              </a:extLst>
            </p:cNvPr>
            <p:cNvSpPr/>
            <p:nvPr/>
          </p:nvSpPr>
          <p:spPr>
            <a:xfrm>
              <a:off x="2204600" y="3920750"/>
              <a:ext cx="49575" cy="29550"/>
            </a:xfrm>
            <a:custGeom>
              <a:rect l="l" t="t" r="r" b="b"/>
              <a:pathLst>
                <a:path w="1983" h="1182" fill="none" extrusionOk="0">
                  <a:moveTo>
                    <a:pt x="0" y="0"/>
                  </a:moveTo>
                  <a:lnTo>
                    <a:pt x="1982" y="1182"/>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 name="Google Shape;275;p7">
              <a:extLst>
                <a:ext uri="{FF2B5EF4-FFF2-40B4-BE49-F238E27FC236}">
                  <a16:creationId xmlns:a16="http://schemas.microsoft.com/office/drawing/2014/main" id="{C51C6693-7452-244E-BFE0-B8A66820A48E}"/>
                </a:ext>
              </a:extLst>
            </p:cNvPr>
            <p:cNvSpPr/>
            <p:nvPr/>
          </p:nvSpPr>
          <p:spPr>
            <a:xfrm>
              <a:off x="2204600" y="3869300"/>
              <a:ext cx="49575" cy="29550"/>
            </a:xfrm>
            <a:custGeom>
              <a:rect l="l" t="t" r="r" b="b"/>
              <a:pathLst>
                <a:path w="1983" h="1182" fill="none" extrusionOk="0">
                  <a:moveTo>
                    <a:pt x="1982" y="0"/>
                  </a:moveTo>
                  <a:lnTo>
                    <a:pt x="0" y="1182"/>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5" name="Google Shape;396;p7">
            <a:extLst>
              <a:ext uri="{FF2B5EF4-FFF2-40B4-BE49-F238E27FC236}">
                <a16:creationId xmlns:a16="http://schemas.microsoft.com/office/drawing/2014/main" id="{B46C2CAE-C473-B345-836E-F0C961B680DC}"/>
              </a:ext>
            </a:extLst>
          </p:cNvPr>
          <p:cNvGrpSpPr/>
          <p:nvPr/>
        </p:nvGrpSpPr>
        <p:grpSpPr>
          <a:xfrm>
            <a:off x="7884510" y="2115762"/>
            <a:ext cx="667701" cy="368901"/>
            <a:chOff x="4044375" y="4288169"/>
            <a:chExt cx="162727" cy="89906"/>
          </a:xfrm>
        </p:grpSpPr>
        <p:sp>
          <p:nvSpPr>
            <p:cNvPr id="26" name="Google Shape;397;p7">
              <a:extLst>
                <a:ext uri="{FF2B5EF4-FFF2-40B4-BE49-F238E27FC236}">
                  <a16:creationId xmlns:a16="http://schemas.microsoft.com/office/drawing/2014/main" id="{427D6130-9359-344D-BE5C-38D79CC21DD0}"/>
                </a:ext>
              </a:extLst>
            </p:cNvPr>
            <p:cNvSpPr/>
            <p:nvPr/>
          </p:nvSpPr>
          <p:spPr>
            <a:xfrm>
              <a:off x="4044375" y="4289450"/>
              <a:ext cx="161975" cy="88625"/>
            </a:xfrm>
            <a:custGeom>
              <a:rect l="l" t="t" r="r" b="b"/>
              <a:pathLst>
                <a:path w="6479" h="3545" fill="none" extrusionOk="0">
                  <a:moveTo>
                    <a:pt x="6479" y="1"/>
                  </a:moveTo>
                  <a:lnTo>
                    <a:pt x="3659" y="2783"/>
                  </a:lnTo>
                  <a:lnTo>
                    <a:pt x="2172" y="1335"/>
                  </a:lnTo>
                  <a:lnTo>
                    <a:pt x="0" y="3545"/>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7" name="Google Shape;398;p7">
              <a:extLst>
                <a:ext uri="{FF2B5EF4-FFF2-40B4-BE49-F238E27FC236}">
                  <a16:creationId xmlns:a16="http://schemas.microsoft.com/office/drawing/2014/main" id="{34E22E54-46B6-4A40-BFE9-DA8CF175A09C}"/>
                </a:ext>
              </a:extLst>
            </p:cNvPr>
            <p:cNvSpPr/>
            <p:nvPr/>
          </p:nvSpPr>
          <p:spPr>
            <a:xfrm>
              <a:off x="4162302" y="4288169"/>
              <a:ext cx="44800" cy="43850"/>
            </a:xfrm>
            <a:custGeom>
              <a:rect l="l" t="t" r="r" b="b"/>
              <a:pathLst>
                <a:path w="1792" h="1754" fill="none" extrusionOk="0">
                  <a:moveTo>
                    <a:pt x="1" y="0"/>
                  </a:moveTo>
                  <a:lnTo>
                    <a:pt x="1792" y="0"/>
                  </a:lnTo>
                  <a:lnTo>
                    <a:pt x="1792" y="1753"/>
                  </a:lnTo>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8" name="Google Shape;301;p7">
            <a:extLst>
              <a:ext uri="{FF2B5EF4-FFF2-40B4-BE49-F238E27FC236}">
                <a16:creationId xmlns:a16="http://schemas.microsoft.com/office/drawing/2014/main" id="{D24CCE34-5BBB-F243-B01C-F7F9C854619B}"/>
              </a:ext>
            </a:extLst>
          </p:cNvPr>
          <p:cNvGrpSpPr/>
          <p:nvPr/>
        </p:nvGrpSpPr>
        <p:grpSpPr>
          <a:xfrm>
            <a:off x="10154314" y="1995985"/>
            <a:ext cx="526276" cy="643689"/>
            <a:chOff x="2792450" y="2981325"/>
            <a:chExt cx="132450" cy="162000"/>
          </a:xfrm>
        </p:grpSpPr>
        <p:sp>
          <p:nvSpPr>
            <p:cNvPr id="29" name="Google Shape;302;p7">
              <a:extLst>
                <a:ext uri="{FF2B5EF4-FFF2-40B4-BE49-F238E27FC236}">
                  <a16:creationId xmlns:a16="http://schemas.microsoft.com/office/drawing/2014/main" id="{A39ACC4F-1791-E641-A06C-C6AFF7BCE4D5}"/>
                </a:ext>
              </a:extLst>
            </p:cNvPr>
            <p:cNvSpPr/>
            <p:nvPr/>
          </p:nvSpPr>
          <p:spPr>
            <a:xfrm>
              <a:off x="2792450" y="2981325"/>
              <a:ext cx="132450" cy="162000"/>
            </a:xfrm>
            <a:custGeom>
              <a:rect l="l" t="t" r="r" b="b"/>
              <a:pathLst>
                <a:path w="5298" h="6480" fill="none" extrusionOk="0">
                  <a:moveTo>
                    <a:pt x="5298" y="2630"/>
                  </a:moveTo>
                  <a:lnTo>
                    <a:pt x="5298" y="2630"/>
                  </a:lnTo>
                  <a:lnTo>
                    <a:pt x="5298" y="3011"/>
                  </a:lnTo>
                  <a:lnTo>
                    <a:pt x="5183" y="3393"/>
                  </a:lnTo>
                  <a:lnTo>
                    <a:pt x="5069" y="3774"/>
                  </a:lnTo>
                  <a:lnTo>
                    <a:pt x="4917" y="4117"/>
                  </a:lnTo>
                  <a:lnTo>
                    <a:pt x="4688" y="4422"/>
                  </a:lnTo>
                  <a:lnTo>
                    <a:pt x="4459" y="4765"/>
                  </a:lnTo>
                  <a:lnTo>
                    <a:pt x="4002" y="5336"/>
                  </a:lnTo>
                  <a:lnTo>
                    <a:pt x="3506" y="5794"/>
                  </a:lnTo>
                  <a:lnTo>
                    <a:pt x="3087" y="6175"/>
                  </a:lnTo>
                  <a:lnTo>
                    <a:pt x="2668" y="6479"/>
                  </a:lnTo>
                  <a:lnTo>
                    <a:pt x="2668" y="6479"/>
                  </a:lnTo>
                  <a:lnTo>
                    <a:pt x="2249" y="6175"/>
                  </a:lnTo>
                  <a:lnTo>
                    <a:pt x="1830" y="5794"/>
                  </a:lnTo>
                  <a:lnTo>
                    <a:pt x="1334" y="5336"/>
                  </a:lnTo>
                  <a:lnTo>
                    <a:pt x="839" y="4765"/>
                  </a:lnTo>
                  <a:lnTo>
                    <a:pt x="648" y="4422"/>
                  </a:lnTo>
                  <a:lnTo>
                    <a:pt x="420" y="4117"/>
                  </a:lnTo>
                  <a:lnTo>
                    <a:pt x="267" y="3774"/>
                  </a:lnTo>
                  <a:lnTo>
                    <a:pt x="115" y="3393"/>
                  </a:lnTo>
                  <a:lnTo>
                    <a:pt x="38" y="3011"/>
                  </a:lnTo>
                  <a:lnTo>
                    <a:pt x="0" y="2630"/>
                  </a:lnTo>
                  <a:lnTo>
                    <a:pt x="0" y="2630"/>
                  </a:lnTo>
                  <a:lnTo>
                    <a:pt x="38" y="2364"/>
                  </a:lnTo>
                  <a:lnTo>
                    <a:pt x="77" y="2097"/>
                  </a:lnTo>
                  <a:lnTo>
                    <a:pt x="153" y="1830"/>
                  </a:lnTo>
                  <a:lnTo>
                    <a:pt x="229" y="1601"/>
                  </a:lnTo>
                  <a:lnTo>
                    <a:pt x="343" y="1373"/>
                  </a:lnTo>
                  <a:lnTo>
                    <a:pt x="458" y="1144"/>
                  </a:lnTo>
                  <a:lnTo>
                    <a:pt x="610" y="954"/>
                  </a:lnTo>
                  <a:lnTo>
                    <a:pt x="801" y="763"/>
                  </a:lnTo>
                  <a:lnTo>
                    <a:pt x="991" y="572"/>
                  </a:lnTo>
                  <a:lnTo>
                    <a:pt x="1182" y="420"/>
                  </a:lnTo>
                  <a:lnTo>
                    <a:pt x="1410" y="306"/>
                  </a:lnTo>
                  <a:lnTo>
                    <a:pt x="1639" y="191"/>
                  </a:lnTo>
                  <a:lnTo>
                    <a:pt x="1868" y="115"/>
                  </a:lnTo>
                  <a:lnTo>
                    <a:pt x="2135" y="39"/>
                  </a:lnTo>
                  <a:lnTo>
                    <a:pt x="2401" y="1"/>
                  </a:lnTo>
                  <a:lnTo>
                    <a:pt x="2668" y="1"/>
                  </a:lnTo>
                  <a:lnTo>
                    <a:pt x="2668" y="1"/>
                  </a:lnTo>
                  <a:lnTo>
                    <a:pt x="2935" y="1"/>
                  </a:lnTo>
                  <a:lnTo>
                    <a:pt x="3202" y="39"/>
                  </a:lnTo>
                  <a:lnTo>
                    <a:pt x="3468" y="115"/>
                  </a:lnTo>
                  <a:lnTo>
                    <a:pt x="3697" y="191"/>
                  </a:lnTo>
                  <a:lnTo>
                    <a:pt x="3926" y="306"/>
                  </a:lnTo>
                  <a:lnTo>
                    <a:pt x="4154" y="420"/>
                  </a:lnTo>
                  <a:lnTo>
                    <a:pt x="4345" y="572"/>
                  </a:lnTo>
                  <a:lnTo>
                    <a:pt x="4535" y="763"/>
                  </a:lnTo>
                  <a:lnTo>
                    <a:pt x="4726" y="954"/>
                  </a:lnTo>
                  <a:lnTo>
                    <a:pt x="4878" y="1144"/>
                  </a:lnTo>
                  <a:lnTo>
                    <a:pt x="4993" y="1373"/>
                  </a:lnTo>
                  <a:lnTo>
                    <a:pt x="5107" y="1601"/>
                  </a:lnTo>
                  <a:lnTo>
                    <a:pt x="5183" y="1830"/>
                  </a:lnTo>
                  <a:lnTo>
                    <a:pt x="5260" y="2097"/>
                  </a:lnTo>
                  <a:lnTo>
                    <a:pt x="5298" y="2364"/>
                  </a:lnTo>
                  <a:lnTo>
                    <a:pt x="5298" y="2630"/>
                  </a:lnTo>
                  <a:lnTo>
                    <a:pt x="5298" y="2630"/>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0" name="Google Shape;303;p7">
              <a:extLst>
                <a:ext uri="{FF2B5EF4-FFF2-40B4-BE49-F238E27FC236}">
                  <a16:creationId xmlns:a16="http://schemas.microsoft.com/office/drawing/2014/main" id="{B72895B1-2C6C-8649-9D61-45E2B8C4967E}"/>
                </a:ext>
              </a:extLst>
            </p:cNvPr>
            <p:cNvSpPr/>
            <p:nvPr/>
          </p:nvSpPr>
          <p:spPr>
            <a:xfrm>
              <a:off x="2837225" y="3025150"/>
              <a:ext cx="43850" cy="43850"/>
            </a:xfrm>
            <a:custGeom>
              <a:rect l="l" t="t" r="r" b="b"/>
              <a:pathLst>
                <a:path w="1754" h="1754" fill="none" extrusionOk="0">
                  <a:moveTo>
                    <a:pt x="877" y="1"/>
                  </a:moveTo>
                  <a:lnTo>
                    <a:pt x="877" y="1"/>
                  </a:lnTo>
                  <a:lnTo>
                    <a:pt x="1068" y="1"/>
                  </a:lnTo>
                  <a:lnTo>
                    <a:pt x="1220" y="77"/>
                  </a:lnTo>
                  <a:lnTo>
                    <a:pt x="1372" y="153"/>
                  </a:lnTo>
                  <a:lnTo>
                    <a:pt x="1487" y="268"/>
                  </a:lnTo>
                  <a:lnTo>
                    <a:pt x="1601" y="382"/>
                  </a:lnTo>
                  <a:lnTo>
                    <a:pt x="1677" y="534"/>
                  </a:lnTo>
                  <a:lnTo>
                    <a:pt x="1754" y="687"/>
                  </a:lnTo>
                  <a:lnTo>
                    <a:pt x="1754" y="877"/>
                  </a:lnTo>
                  <a:lnTo>
                    <a:pt x="1754" y="877"/>
                  </a:lnTo>
                  <a:lnTo>
                    <a:pt x="1754" y="1068"/>
                  </a:lnTo>
                  <a:lnTo>
                    <a:pt x="1677" y="1220"/>
                  </a:lnTo>
                  <a:lnTo>
                    <a:pt x="1601" y="1373"/>
                  </a:lnTo>
                  <a:lnTo>
                    <a:pt x="1487" y="1525"/>
                  </a:lnTo>
                  <a:lnTo>
                    <a:pt x="1372" y="1601"/>
                  </a:lnTo>
                  <a:lnTo>
                    <a:pt x="1220" y="1716"/>
                  </a:lnTo>
                  <a:lnTo>
                    <a:pt x="1068" y="1754"/>
                  </a:lnTo>
                  <a:lnTo>
                    <a:pt x="877" y="1754"/>
                  </a:lnTo>
                  <a:lnTo>
                    <a:pt x="877" y="1754"/>
                  </a:lnTo>
                  <a:lnTo>
                    <a:pt x="687" y="1754"/>
                  </a:lnTo>
                  <a:lnTo>
                    <a:pt x="534" y="1716"/>
                  </a:lnTo>
                  <a:lnTo>
                    <a:pt x="382" y="1601"/>
                  </a:lnTo>
                  <a:lnTo>
                    <a:pt x="267" y="1525"/>
                  </a:lnTo>
                  <a:lnTo>
                    <a:pt x="153" y="1373"/>
                  </a:lnTo>
                  <a:lnTo>
                    <a:pt x="77" y="1220"/>
                  </a:lnTo>
                  <a:lnTo>
                    <a:pt x="1" y="1068"/>
                  </a:lnTo>
                  <a:lnTo>
                    <a:pt x="1" y="877"/>
                  </a:lnTo>
                  <a:lnTo>
                    <a:pt x="1" y="877"/>
                  </a:lnTo>
                  <a:lnTo>
                    <a:pt x="1" y="687"/>
                  </a:lnTo>
                  <a:lnTo>
                    <a:pt x="77" y="534"/>
                  </a:lnTo>
                  <a:lnTo>
                    <a:pt x="153" y="382"/>
                  </a:lnTo>
                  <a:lnTo>
                    <a:pt x="267" y="268"/>
                  </a:lnTo>
                  <a:lnTo>
                    <a:pt x="382" y="153"/>
                  </a:lnTo>
                  <a:lnTo>
                    <a:pt x="534" y="77"/>
                  </a:lnTo>
                  <a:lnTo>
                    <a:pt x="687" y="1"/>
                  </a:lnTo>
                  <a:lnTo>
                    <a:pt x="877" y="1"/>
                  </a:lnTo>
                  <a:lnTo>
                    <a:pt x="877" y="1"/>
                  </a:lnTo>
                  <a:close/>
                </a:path>
              </a:pathLst>
            </a:custGeom>
            <a:noFill/>
            <a:ln w="635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1" name="Rectangle 30">
            <a:extLst>
              <a:ext uri="{FF2B5EF4-FFF2-40B4-BE49-F238E27FC236}">
                <a16:creationId xmlns:a16="http://schemas.microsoft.com/office/drawing/2014/main" id="{1A0FED45-F842-47F5-8055-856556FD34C3}"/>
              </a:ext>
            </a:extLst>
          </p:cNvPr>
          <p:cNvSpPr/>
          <p:nvPr/>
        </p:nvSpPr>
        <p:spPr>
          <a:xfrm>
            <a:off x="5064868" y="1199745"/>
            <a:ext cx="2076179" cy="4319081"/>
          </a:xfrm>
          <a:prstGeom prst="rect">
            <a:avLst/>
          </a:prstGeom>
          <a:noFill/>
          <a:ln w="57150">
            <a:solidFill>
              <a:srgbClr val="DB2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176265"/>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9D1BBB2-96D6-4CEC-9159-925EC24A2AB1}"/>
              </a:ext>
            </a:extLst>
          </p:cNvPr>
          <p:cNvSpPr>
            <a:spLocks noGrp="1"/>
          </p:cNvSpPr>
          <p:nvPr>
            <p:ph type="title"/>
          </p:nvPr>
        </p:nvSpPr>
        <p:spPr/>
        <p:txBody>
          <a:bodyPr/>
          <a:lstStyle/>
          <a:p>
            <a:r>
              <a:rPr lang="en-US"/>
              <a:t>AI Tech Sprint 0</a:t>
            </a:r>
          </a:p>
        </p:txBody>
      </p:sp>
      <p:sp>
        <p:nvSpPr>
          <p:cNvPr id="3" name="Content Placeholder 2">
            <a:extLst>
              <a:ext uri="{FF2B5EF4-FFF2-40B4-BE49-F238E27FC236}">
                <a16:creationId xmlns:a16="http://schemas.microsoft.com/office/drawing/2014/main" id="{F44E1AAA-15D4-4450-957D-2992F4C0F75C}"/>
              </a:ext>
            </a:extLst>
          </p:cNvPr>
          <p:cNvSpPr>
            <a:spLocks noGrp="1"/>
          </p:cNvSpPr>
          <p:nvPr>
            <p:ph idx="1"/>
          </p:nvPr>
        </p:nvSpPr>
        <p:spPr>
          <a:xfrm>
            <a:off x="838200" y="1608667"/>
            <a:ext cx="6612467" cy="4247991"/>
          </a:xfrm>
        </p:spPr>
        <p:txBody>
          <a:bodyPr/>
          <a:lstStyle/>
          <a:p>
            <a:r>
              <a:rPr lang="en-US"/>
              <a:t>In August 2019, the </a:t>
            </a:r>
            <a:r>
              <a:rPr lang="en-US" b="1"/>
              <a:t>VA Lighthouse team </a:t>
            </a:r>
            <a:r>
              <a:rPr lang="en-US"/>
              <a:t>launched its minimum viable product API</a:t>
            </a:r>
          </a:p>
          <a:p>
            <a:r>
              <a:rPr lang="en-US"/>
              <a:t>To capitalize on this launch, a first tech sprint invited teams to produce AI tools that used this API and could improve clinical trials </a:t>
            </a:r>
          </a:p>
          <a:p>
            <a:pPr lvl="1"/>
            <a:r>
              <a:rPr lang="en-US"/>
              <a:t>Teams were local to the DC area</a:t>
            </a:r>
          </a:p>
          <a:p>
            <a:pPr marL="185738" lvl="2" indent="-185738">
              <a:spcBef>
                <a:spcPts val="1000"/>
              </a:spcBef>
              <a:buClr>
                <a:schemeClr val="accent3"/>
              </a:buClr>
            </a:pPr>
            <a:r>
              <a:rPr lang="en-US"/>
              <a:t>Program was successful</a:t>
            </a:r>
          </a:p>
          <a:p>
            <a:pPr marL="473076" lvl="3" indent="-185738">
              <a:spcBef>
                <a:spcPts val="1000"/>
              </a:spcBef>
              <a:buClr>
                <a:schemeClr val="accent3"/>
              </a:buClr>
            </a:pPr>
            <a:r>
              <a:rPr lang="en-US"/>
              <a:t>Teams recognized at The Opportunity Project Demo Day, Nov 2019</a:t>
            </a:r>
          </a:p>
          <a:p>
            <a:pPr marL="473076" lvl="3" indent="-185738">
              <a:spcBef>
                <a:spcPts val="1000"/>
              </a:spcBef>
              <a:buClr>
                <a:schemeClr val="accent3"/>
              </a:buClr>
            </a:pPr>
            <a:r>
              <a:rPr lang="en-US"/>
              <a:t>Two projects underway at VA</a:t>
            </a:r>
          </a:p>
          <a:p>
            <a:endParaRPr lang="en-US"/>
          </a:p>
        </p:txBody>
      </p:sp>
      <p:pic>
        <p:nvPicPr>
          <p:cNvPr id="4" name="Picture 4">
            <a:extLst>
              <a:ext uri="{FF2B5EF4-FFF2-40B4-BE49-F238E27FC236}">
                <a16:creationId xmlns:a16="http://schemas.microsoft.com/office/drawing/2014/main" id="{1CF1893B-D27B-49C8-A056-AE78109D82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0667" y="1890701"/>
            <a:ext cx="4611260" cy="270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20137"/>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a:xfrm>
            <a:off x="601175" y="1295770"/>
            <a:ext cx="5514873" cy="4399352"/>
          </a:xfrm>
        </p:spPr>
        <p:txBody>
          <a:bodyPr>
            <a:normAutofit fontScale="92500" lnSpcReduction="20000"/>
          </a:bodyPr>
          <a:lstStyle/>
          <a:p>
            <a:pPr marL="0" marR="0" indent="0">
              <a:spcBef>
                <a:spcPct val="0"/>
              </a:spcBef>
              <a:spcAft>
                <a:spcPct val="0"/>
              </a:spcAft>
              <a:buNone/>
            </a:pPr>
            <a:r>
              <a:rPr lang="en-US" sz="1800" b="1">
                <a:effectLst/>
                <a:latin typeface="Arial" panose="020b0604020202020204" pitchFamily="34" charset="0"/>
                <a:ea typeface="Times New Roman" panose="02020603050405020304" pitchFamily="18" charset="0"/>
              </a:rPr>
              <a:t>Rafael Fricks, PhD</a:t>
            </a:r>
            <a:r>
              <a:rPr lang="en-US" sz="1800">
                <a:effectLst/>
                <a:latin typeface="Arial" panose="020b0604020202020204" pitchFamily="34" charset="0"/>
                <a:ea typeface="Times New Roman" panose="02020603050405020304" pitchFamily="18" charset="0"/>
              </a:rPr>
              <a:t> is the Associate Director for AI in Medical Imaging at the Department of Veterans Affairs National Artificial Intelligence Institute (NAII) and MAVERIC Center. He joined the VA in 2018 as a Big Data Science Training and Enhancement Program (BD-STEP) postdoctoral fellow, jointly as a visiting fellow with the Radiology Department at Duke University. He has refereed and published a number of peer-reviewed research papers in topics such as computer vision, artificial intelligence in radiology, safety, image quality, operations research, and probabilistic modeling for health care systems. </a:t>
            </a:r>
            <a:r>
              <a:rPr lang="en-US" sz="1800" b="1">
                <a:effectLst/>
                <a:latin typeface="Arial" panose="020b0604020202020204" pitchFamily="34" charset="0"/>
                <a:ea typeface="Times New Roman" panose="02020603050405020304" pitchFamily="18" charset="0"/>
              </a:rPr>
              <a:t>He organizes the NAII AI Tech Sprint challenges on behalf of the VA, as well as the AI Summit Series.</a:t>
            </a:r>
            <a:r>
              <a:rPr lang="en-US" sz="1800">
                <a:effectLst/>
                <a:latin typeface="Arial" panose="020b0604020202020204" pitchFamily="34" charset="0"/>
                <a:ea typeface="Times New Roman" panose="02020603050405020304" pitchFamily="18" charset="0"/>
              </a:rPr>
              <a:t> He received his BS in biomedical engineering from the University of Texas at Austin in 2013, and his MS and PhD in biomedical engineering at Duke University in 2017 and 2018, respectively.</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a:t>Speaker Bio</a:t>
            </a:r>
          </a:p>
        </p:txBody>
      </p:sp>
      <p:pic>
        <p:nvPicPr>
          <p:cNvPr id="5" name="Picture 4">
            <a:extLst>
              <a:ext uri="{FF2B5EF4-FFF2-40B4-BE49-F238E27FC236}">
                <a16:creationId xmlns:a16="http://schemas.microsoft.com/office/drawing/2014/main" id="{E4B364CE-9FA0-4885-A608-037036B9E7BF}"/>
              </a:ext>
            </a:extLst>
          </p:cNvPr>
          <p:cNvPicPr>
            <a:picLocks noChangeAspect="1"/>
          </p:cNvPicPr>
          <p:nvPr/>
        </p:nvPicPr>
        <p:blipFill>
          <a:blip r:embed="rId3">
            <a:extLst>
              <a:ext uri="{28A0092B-C50C-407E-A947-70E740481C1C}">
                <a14:useLocalDpi xmlns:a14="http://schemas.microsoft.com/office/drawing/2010/main" val="0"/>
              </a:ext>
            </a:extLst>
          </a:blip>
          <a:srcRect l="7720" r="22938"/>
          <a:stretch>
            <a:fillRect/>
          </a:stretch>
        </p:blipFill>
        <p:spPr>
          <a:xfrm>
            <a:off x="6312979" y="542841"/>
            <a:ext cx="5277846" cy="5074201"/>
          </a:xfrm>
          <a:prstGeom prst="rect">
            <a:avLst/>
          </a:prstGeom>
        </p:spPr>
      </p:pic>
    </p:spTree>
    <p:extLst>
      <p:ext uri="{BB962C8B-B14F-4D97-AF65-F5344CB8AC3E}">
        <p14:creationId xmlns:p14="http://schemas.microsoft.com/office/powerpoint/2010/main" val="385542724"/>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9675370-28A6-4EBF-9E30-DEC365034EF8}"/>
              </a:ext>
            </a:extLst>
          </p:cNvPr>
          <p:cNvSpPr>
            <a:spLocks noGrp="1"/>
          </p:cNvSpPr>
          <p:nvPr>
            <p:ph type="title"/>
          </p:nvPr>
        </p:nvSpPr>
        <p:spPr/>
        <p:txBody>
          <a:bodyPr/>
          <a:lstStyle/>
          <a:p>
            <a:r>
              <a:rPr lang="en-US"/>
              <a:t>Tech Sprint 1 Overview</a:t>
            </a:r>
          </a:p>
        </p:txBody>
      </p:sp>
      <p:sp>
        <p:nvSpPr>
          <p:cNvPr id="4" name="TextBox 3">
            <a:extLst>
              <a:ext uri="{FF2B5EF4-FFF2-40B4-BE49-F238E27FC236}">
                <a16:creationId xmlns:a16="http://schemas.microsoft.com/office/drawing/2014/main" id="{9C997E89-D31E-41B9-A132-9C67525CB8CB}"/>
              </a:ext>
            </a:extLst>
          </p:cNvPr>
          <p:cNvSpPr txBox="1"/>
          <p:nvPr/>
        </p:nvSpPr>
        <p:spPr>
          <a:xfrm>
            <a:off x="1156418" y="3474581"/>
            <a:ext cx="1718379" cy="1092607"/>
          </a:xfrm>
          <a:prstGeom prst="rect">
            <a:avLst/>
          </a:prstGeom>
          <a:noFill/>
        </p:spPr>
        <p:txBody>
          <a:bodyPr wrap="square" lIns="0" rIns="0" rtlCol="0">
            <a:spAutoFit/>
          </a:bodyPr>
          <a:lstStyle/>
          <a:p>
            <a:r>
              <a:rPr lang="en-US" sz="1300">
                <a:latin typeface="Century Gothic" panose="020b0502020202020204" pitchFamily="34" charset="0"/>
              </a:rPr>
              <a:t>Invite teams to produce AI tools to benefit </a:t>
            </a:r>
            <a:r>
              <a:rPr lang="en-US" sz="1300" b="1">
                <a:latin typeface="Century Gothic" panose="020b0502020202020204" pitchFamily="34" charset="0"/>
              </a:rPr>
              <a:t>“Veterans not currently served by VA”</a:t>
            </a:r>
          </a:p>
        </p:txBody>
      </p:sp>
      <p:sp>
        <p:nvSpPr>
          <p:cNvPr id="5" name="TextBox 4">
            <a:extLst>
              <a:ext uri="{FF2B5EF4-FFF2-40B4-BE49-F238E27FC236}">
                <a16:creationId xmlns:a16="http://schemas.microsoft.com/office/drawing/2014/main" id="{22F6988A-F2E7-40B7-8DD3-4B2C1FF8D4EA}"/>
              </a:ext>
            </a:extLst>
          </p:cNvPr>
          <p:cNvSpPr txBox="1"/>
          <p:nvPr/>
        </p:nvSpPr>
        <p:spPr>
          <a:xfrm>
            <a:off x="3681641" y="3483337"/>
            <a:ext cx="1718379" cy="1092607"/>
          </a:xfrm>
          <a:prstGeom prst="rect">
            <a:avLst/>
          </a:prstGeom>
          <a:noFill/>
        </p:spPr>
        <p:txBody>
          <a:bodyPr wrap="square" lIns="0" rIns="0" rtlCol="0">
            <a:spAutoFit/>
          </a:bodyPr>
          <a:lstStyle/>
          <a:p>
            <a:r>
              <a:rPr lang="en-US" sz="1300">
                <a:latin typeface="Century Gothic" panose="020b0502020202020204" pitchFamily="34" charset="0"/>
              </a:rPr>
              <a:t>Pair each team with a </a:t>
            </a:r>
            <a:r>
              <a:rPr lang="en-US" sz="1300" b="1">
                <a:latin typeface="Century Gothic" panose="020b0502020202020204" pitchFamily="34" charset="0"/>
              </a:rPr>
              <a:t>subject matter expert</a:t>
            </a:r>
            <a:r>
              <a:rPr lang="en-US" sz="1300">
                <a:latin typeface="Century Gothic" panose="020b0502020202020204" pitchFamily="34" charset="0"/>
              </a:rPr>
              <a:t>: VA clinicians and staff to guide development</a:t>
            </a:r>
          </a:p>
        </p:txBody>
      </p:sp>
      <p:sp>
        <p:nvSpPr>
          <p:cNvPr id="6" name="TextBox 5">
            <a:extLst>
              <a:ext uri="{FF2B5EF4-FFF2-40B4-BE49-F238E27FC236}">
                <a16:creationId xmlns:a16="http://schemas.microsoft.com/office/drawing/2014/main" id="{F4C26BA6-D65C-4C3C-BC12-9DF7EE4DCA03}"/>
              </a:ext>
            </a:extLst>
          </p:cNvPr>
          <p:cNvSpPr txBox="1"/>
          <p:nvPr/>
        </p:nvSpPr>
        <p:spPr>
          <a:xfrm>
            <a:off x="6275472" y="3467733"/>
            <a:ext cx="1718379" cy="1092607"/>
          </a:xfrm>
          <a:prstGeom prst="rect">
            <a:avLst/>
          </a:prstGeom>
          <a:noFill/>
        </p:spPr>
        <p:txBody>
          <a:bodyPr wrap="square" lIns="0" rIns="0" rtlCol="0">
            <a:spAutoFit/>
          </a:bodyPr>
          <a:lstStyle/>
          <a:p>
            <a:r>
              <a:rPr lang="en-US" sz="1300">
                <a:latin typeface="Century Gothic" panose="020b0502020202020204" pitchFamily="34" charset="0"/>
              </a:rPr>
              <a:t>Teams combine private data sources with </a:t>
            </a:r>
            <a:r>
              <a:rPr lang="en-US" sz="1300" b="1">
                <a:latin typeface="Century Gothic" panose="020b0502020202020204" pitchFamily="34" charset="0"/>
              </a:rPr>
              <a:t>VA data and expertise </a:t>
            </a:r>
            <a:r>
              <a:rPr lang="en-US" sz="1300">
                <a:latin typeface="Century Gothic" panose="020b0502020202020204" pitchFamily="34" charset="0"/>
              </a:rPr>
              <a:t>to create an AI-enabled tool</a:t>
            </a:r>
          </a:p>
        </p:txBody>
      </p:sp>
      <p:sp>
        <p:nvSpPr>
          <p:cNvPr id="7" name="TextBox 6">
            <a:extLst>
              <a:ext uri="{FF2B5EF4-FFF2-40B4-BE49-F238E27FC236}">
                <a16:creationId xmlns:a16="http://schemas.microsoft.com/office/drawing/2014/main" id="{4B95E1FE-C5B7-48AA-8DAB-60391C13D434}"/>
              </a:ext>
            </a:extLst>
          </p:cNvPr>
          <p:cNvSpPr txBox="1"/>
          <p:nvPr/>
        </p:nvSpPr>
        <p:spPr>
          <a:xfrm>
            <a:off x="9275845" y="3467733"/>
            <a:ext cx="1831669" cy="692497"/>
          </a:xfrm>
          <a:prstGeom prst="rect">
            <a:avLst/>
          </a:prstGeom>
          <a:noFill/>
        </p:spPr>
        <p:txBody>
          <a:bodyPr wrap="square" lIns="0" rIns="0" rtlCol="0">
            <a:spAutoFit/>
          </a:bodyPr>
          <a:lstStyle/>
          <a:p>
            <a:r>
              <a:rPr lang="en-US" sz="1300">
                <a:latin typeface="Century Gothic" panose="020b0502020202020204" pitchFamily="34" charset="0"/>
              </a:rPr>
              <a:t>Proposals for</a:t>
            </a:r>
            <a:r>
              <a:rPr lang="en-US" sz="1300" b="1">
                <a:latin typeface="Century Gothic" panose="020b0502020202020204" pitchFamily="34" charset="0"/>
              </a:rPr>
              <a:t> potential pilot, development or contract</a:t>
            </a:r>
            <a:r>
              <a:rPr lang="en-US" sz="1300">
                <a:latin typeface="Century Gothic" panose="020b0502020202020204" pitchFamily="34" charset="0"/>
              </a:rPr>
              <a:t> with VA</a:t>
            </a:r>
          </a:p>
        </p:txBody>
      </p:sp>
      <p:sp>
        <p:nvSpPr>
          <p:cNvPr id="8" name="TextBox 7">
            <a:extLst>
              <a:ext uri="{FF2B5EF4-FFF2-40B4-BE49-F238E27FC236}">
                <a16:creationId xmlns:a16="http://schemas.microsoft.com/office/drawing/2014/main" id="{18908E1F-57D8-4FF2-B8ED-5D45767F5D9C}"/>
              </a:ext>
            </a:extLst>
          </p:cNvPr>
          <p:cNvSpPr txBox="1"/>
          <p:nvPr/>
        </p:nvSpPr>
        <p:spPr>
          <a:xfrm>
            <a:off x="1093690" y="3121223"/>
            <a:ext cx="2619683" cy="307777"/>
          </a:xfrm>
          <a:prstGeom prst="rect">
            <a:avLst/>
          </a:prstGeom>
          <a:noFill/>
        </p:spPr>
        <p:txBody>
          <a:bodyPr wrap="square" rtlCol="0">
            <a:spAutoFit/>
          </a:bodyPr>
          <a:lstStyle/>
          <a:p>
            <a:r>
              <a:rPr lang="en-US" sz="1400" b="1">
                <a:solidFill>
                  <a:srgbClr val="002F56"/>
                </a:solidFill>
              </a:rPr>
              <a:t>CONCEPT</a:t>
            </a:r>
          </a:p>
        </p:txBody>
      </p:sp>
      <p:sp>
        <p:nvSpPr>
          <p:cNvPr id="9" name="TextBox 8">
            <a:extLst>
              <a:ext uri="{FF2B5EF4-FFF2-40B4-BE49-F238E27FC236}">
                <a16:creationId xmlns:a16="http://schemas.microsoft.com/office/drawing/2014/main" id="{7A86EF25-B3BD-4501-8562-D1B95CEF149E}"/>
              </a:ext>
            </a:extLst>
          </p:cNvPr>
          <p:cNvSpPr txBox="1"/>
          <p:nvPr/>
        </p:nvSpPr>
        <p:spPr>
          <a:xfrm>
            <a:off x="3593227" y="3084369"/>
            <a:ext cx="1895208" cy="307777"/>
          </a:xfrm>
          <a:prstGeom prst="rect">
            <a:avLst/>
          </a:prstGeom>
          <a:noFill/>
        </p:spPr>
        <p:txBody>
          <a:bodyPr wrap="square" rtlCol="0">
            <a:spAutoFit/>
          </a:bodyPr>
          <a:lstStyle/>
          <a:p>
            <a:r>
              <a:rPr lang="en-US" sz="1400" b="1">
                <a:solidFill>
                  <a:srgbClr val="002F56"/>
                </a:solidFill>
              </a:rPr>
              <a:t>PARTNERSHIP</a:t>
            </a:r>
          </a:p>
        </p:txBody>
      </p:sp>
      <p:sp>
        <p:nvSpPr>
          <p:cNvPr id="10" name="TextBox 9">
            <a:extLst>
              <a:ext uri="{FF2B5EF4-FFF2-40B4-BE49-F238E27FC236}">
                <a16:creationId xmlns:a16="http://schemas.microsoft.com/office/drawing/2014/main" id="{5F18764B-DF0A-4FF6-A9CF-C9EC80A9442E}"/>
              </a:ext>
            </a:extLst>
          </p:cNvPr>
          <p:cNvSpPr txBox="1"/>
          <p:nvPr/>
        </p:nvSpPr>
        <p:spPr>
          <a:xfrm>
            <a:off x="6178968" y="3121222"/>
            <a:ext cx="2195531" cy="307777"/>
          </a:xfrm>
          <a:prstGeom prst="rect">
            <a:avLst/>
          </a:prstGeom>
          <a:noFill/>
        </p:spPr>
        <p:txBody>
          <a:bodyPr wrap="square" rtlCol="0">
            <a:spAutoFit/>
          </a:bodyPr>
          <a:lstStyle/>
          <a:p>
            <a:r>
              <a:rPr lang="en-US" sz="1400" b="1">
                <a:solidFill>
                  <a:srgbClr val="002F56"/>
                </a:solidFill>
              </a:rPr>
              <a:t>ACCESS TO DATA</a:t>
            </a:r>
          </a:p>
        </p:txBody>
      </p:sp>
      <p:sp>
        <p:nvSpPr>
          <p:cNvPr id="11" name="Oval 10">
            <a:extLst>
              <a:ext uri="{FF2B5EF4-FFF2-40B4-BE49-F238E27FC236}">
                <a16:creationId xmlns:a16="http://schemas.microsoft.com/office/drawing/2014/main" id="{05E5499B-0DDA-41B3-81F1-3750D7C97723}"/>
              </a:ext>
            </a:extLst>
          </p:cNvPr>
          <p:cNvSpPr/>
          <p:nvPr/>
        </p:nvSpPr>
        <p:spPr>
          <a:xfrm>
            <a:off x="1120164" y="2078878"/>
            <a:ext cx="912757" cy="925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2" name="Oval 11">
            <a:extLst>
              <a:ext uri="{FF2B5EF4-FFF2-40B4-BE49-F238E27FC236}">
                <a16:creationId xmlns:a16="http://schemas.microsoft.com/office/drawing/2014/main" id="{8B7D2C32-9B15-4ADD-8905-118325178CA0}"/>
              </a:ext>
            </a:extLst>
          </p:cNvPr>
          <p:cNvSpPr/>
          <p:nvPr/>
        </p:nvSpPr>
        <p:spPr>
          <a:xfrm>
            <a:off x="3723667" y="2078878"/>
            <a:ext cx="902465" cy="9252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3" name="Oval 12">
            <a:extLst>
              <a:ext uri="{FF2B5EF4-FFF2-40B4-BE49-F238E27FC236}">
                <a16:creationId xmlns:a16="http://schemas.microsoft.com/office/drawing/2014/main" id="{01783A5E-90BD-4B63-BF75-41AD246E3335}"/>
              </a:ext>
            </a:extLst>
          </p:cNvPr>
          <p:cNvSpPr/>
          <p:nvPr/>
        </p:nvSpPr>
        <p:spPr>
          <a:xfrm>
            <a:off x="6439574" y="2078878"/>
            <a:ext cx="902465" cy="9252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4" name="Oval 13">
            <a:extLst>
              <a:ext uri="{FF2B5EF4-FFF2-40B4-BE49-F238E27FC236}">
                <a16:creationId xmlns:a16="http://schemas.microsoft.com/office/drawing/2014/main" id="{7DBEE6E6-06FF-41DA-9D1E-EE9198153E51}"/>
              </a:ext>
            </a:extLst>
          </p:cNvPr>
          <p:cNvSpPr/>
          <p:nvPr/>
        </p:nvSpPr>
        <p:spPr>
          <a:xfrm>
            <a:off x="9155482" y="2078878"/>
            <a:ext cx="864444" cy="9252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pic>
        <p:nvPicPr>
          <p:cNvPr id="15" name="Google Shape;111;p4">
            <a:extLst>
              <a:ext uri="{FF2B5EF4-FFF2-40B4-BE49-F238E27FC236}">
                <a16:creationId xmlns:a16="http://schemas.microsoft.com/office/drawing/2014/main" id="{B1EE2434-4828-47E7-BBE1-A0A5671C08FB}"/>
              </a:ext>
            </a:extLst>
          </p:cNvPr>
          <p:cNvPicPr preferRelativeResize="0"/>
          <p:nvPr/>
        </p:nvPicPr>
        <p:blipFill>
          <a:blip r:embed="rId3">
            <a:alphaModFix/>
          </a:blip>
          <a:srcRect b="10070"/>
          <a:stretch>
            <a:fillRect/>
          </a:stretch>
        </p:blipFill>
        <p:spPr>
          <a:xfrm>
            <a:off x="1156418" y="2157560"/>
            <a:ext cx="840247" cy="909326"/>
          </a:xfrm>
          <a:prstGeom prst="rect">
            <a:avLst/>
          </a:prstGeom>
          <a:noFill/>
          <a:ln>
            <a:noFill/>
          </a:ln>
        </p:spPr>
      </p:pic>
      <p:pic>
        <p:nvPicPr>
          <p:cNvPr id="16" name="Google Shape;119;p4">
            <a:extLst>
              <a:ext uri="{FF2B5EF4-FFF2-40B4-BE49-F238E27FC236}">
                <a16:creationId xmlns:a16="http://schemas.microsoft.com/office/drawing/2014/main" id="{0BED70E6-4079-4B9B-B551-2817A4DD1864}"/>
              </a:ext>
            </a:extLst>
          </p:cNvPr>
          <p:cNvPicPr preferRelativeResize="0"/>
          <p:nvPr/>
        </p:nvPicPr>
        <p:blipFill>
          <a:blip r:embed="rId4">
            <a:alphaModFix/>
          </a:blip>
          <a:srcRect t="15141" b="33467"/>
          <a:stretch>
            <a:fillRect/>
          </a:stretch>
        </p:blipFill>
        <p:spPr>
          <a:xfrm>
            <a:off x="3713373" y="2216696"/>
            <a:ext cx="912757" cy="648351"/>
          </a:xfrm>
          <a:prstGeom prst="rect">
            <a:avLst/>
          </a:prstGeom>
          <a:noFill/>
          <a:ln>
            <a:noFill/>
          </a:ln>
        </p:spPr>
      </p:pic>
      <p:pic>
        <p:nvPicPr>
          <p:cNvPr id="17" name="Google Shape;120;p4">
            <a:extLst>
              <a:ext uri="{FF2B5EF4-FFF2-40B4-BE49-F238E27FC236}">
                <a16:creationId xmlns:a16="http://schemas.microsoft.com/office/drawing/2014/main" id="{0D6D5846-2677-407E-BF27-F8F5744E170A}"/>
              </a:ext>
            </a:extLst>
          </p:cNvPr>
          <p:cNvPicPr preferRelativeResize="0"/>
          <p:nvPr/>
        </p:nvPicPr>
        <p:blipFill>
          <a:blip r:embed="rId5">
            <a:alphaModFix/>
          </a:blip>
          <a:srcRect b="12535"/>
          <a:stretch>
            <a:fillRect/>
          </a:stretch>
        </p:blipFill>
        <p:spPr>
          <a:xfrm>
            <a:off x="6504878" y="2142744"/>
            <a:ext cx="771856" cy="879640"/>
          </a:xfrm>
          <a:prstGeom prst="rect">
            <a:avLst/>
          </a:prstGeom>
          <a:noFill/>
          <a:ln>
            <a:noFill/>
          </a:ln>
        </p:spPr>
      </p:pic>
      <p:pic>
        <p:nvPicPr>
          <p:cNvPr id="18" name="Google Shape;112;p4">
            <a:extLst>
              <a:ext uri="{FF2B5EF4-FFF2-40B4-BE49-F238E27FC236}">
                <a16:creationId xmlns:a16="http://schemas.microsoft.com/office/drawing/2014/main" id="{8D2B2E17-F8B7-4767-A292-DB080513635C}"/>
              </a:ext>
            </a:extLst>
          </p:cNvPr>
          <p:cNvPicPr preferRelativeResize="0"/>
          <p:nvPr/>
        </p:nvPicPr>
        <p:blipFill>
          <a:blip r:embed="rId6">
            <a:alphaModFix/>
          </a:blip>
          <a:srcRect b="18586"/>
          <a:stretch>
            <a:fillRect/>
          </a:stretch>
        </p:blipFill>
        <p:spPr>
          <a:xfrm>
            <a:off x="9206800" y="2146632"/>
            <a:ext cx="761808" cy="788481"/>
          </a:xfrm>
          <a:prstGeom prst="rect">
            <a:avLst/>
          </a:prstGeom>
          <a:noFill/>
          <a:ln>
            <a:noFill/>
          </a:ln>
        </p:spPr>
      </p:pic>
      <p:sp>
        <p:nvSpPr>
          <p:cNvPr id="19" name="TextBox 18">
            <a:extLst>
              <a:ext uri="{FF2B5EF4-FFF2-40B4-BE49-F238E27FC236}">
                <a16:creationId xmlns:a16="http://schemas.microsoft.com/office/drawing/2014/main" id="{52F7BF12-37D2-4738-BDA3-57CB0BDA19C1}"/>
              </a:ext>
            </a:extLst>
          </p:cNvPr>
          <p:cNvSpPr txBox="1"/>
          <p:nvPr/>
        </p:nvSpPr>
        <p:spPr>
          <a:xfrm>
            <a:off x="9155482" y="3102897"/>
            <a:ext cx="2215832" cy="307777"/>
          </a:xfrm>
          <a:prstGeom prst="rect">
            <a:avLst/>
          </a:prstGeom>
          <a:noFill/>
        </p:spPr>
        <p:txBody>
          <a:bodyPr wrap="square" rtlCol="0">
            <a:spAutoFit/>
          </a:bodyPr>
          <a:lstStyle/>
          <a:p>
            <a:r>
              <a:rPr lang="en-US" sz="1400" b="1">
                <a:solidFill>
                  <a:srgbClr val="002F56"/>
                </a:solidFill>
              </a:rPr>
              <a:t>RESULTS</a:t>
            </a:r>
          </a:p>
        </p:txBody>
      </p:sp>
    </p:spTree>
    <p:extLst>
      <p:ext uri="{BB962C8B-B14F-4D97-AF65-F5344CB8AC3E}">
        <p14:creationId xmlns:p14="http://schemas.microsoft.com/office/powerpoint/2010/main" val="2771467016"/>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A3E3D96-1C7A-4F7E-A804-ACBB46CE142D}"/>
              </a:ext>
            </a:extLst>
          </p:cNvPr>
          <p:cNvSpPr>
            <a:spLocks noGrp="1"/>
          </p:cNvSpPr>
          <p:nvPr>
            <p:ph type="title"/>
          </p:nvPr>
        </p:nvSpPr>
        <p:spPr/>
        <p:txBody>
          <a:bodyPr/>
          <a:lstStyle/>
          <a:p>
            <a:r>
              <a:rPr lang="en-US"/>
              <a:t>AI Tech Sprint 1 Timeline</a:t>
            </a:r>
            <a:br>
              <a:rPr lang="en-US"/>
            </a:br>
            <a:r>
              <a:rPr lang="en-US" sz="2800"/>
              <a:t>An Iterative Approach</a:t>
            </a:r>
            <a:endParaRPr lang="en-US"/>
          </a:p>
        </p:txBody>
      </p:sp>
      <p:sp>
        <p:nvSpPr>
          <p:cNvPr id="4" name="TextBox 3">
            <a:extLst>
              <a:ext uri="{FF2B5EF4-FFF2-40B4-BE49-F238E27FC236}">
                <a16:creationId xmlns:a16="http://schemas.microsoft.com/office/drawing/2014/main" id="{5107C0F1-4FD9-4F04-84DA-E039DED283F0}"/>
              </a:ext>
            </a:extLst>
          </p:cNvPr>
          <p:cNvSpPr txBox="1"/>
          <p:nvPr/>
        </p:nvSpPr>
        <p:spPr>
          <a:xfrm>
            <a:off x="909934" y="3491234"/>
            <a:ext cx="1718379" cy="1292662"/>
          </a:xfrm>
          <a:prstGeom prst="rect">
            <a:avLst/>
          </a:prstGeom>
          <a:noFill/>
        </p:spPr>
        <p:txBody>
          <a:bodyPr wrap="square" lIns="0" rIns="0" rtlCol="0">
            <a:spAutoFit/>
          </a:bodyPr>
          <a:lstStyle/>
          <a:p>
            <a:pPr marL="285750" indent="-285750">
              <a:buFont typeface="Arial" panose="020b0604020202020204" pitchFamily="34" charset="0"/>
              <a:buChar char="•"/>
            </a:pPr>
            <a:r>
              <a:rPr lang="en-US" sz="1300">
                <a:latin typeface="Century Gothic" panose="020b0502020202020204" pitchFamily="34" charset="0"/>
              </a:rPr>
              <a:t>Regulatory compliance</a:t>
            </a:r>
          </a:p>
          <a:p>
            <a:pPr marL="285750" indent="-285750">
              <a:buFont typeface="Arial" panose="020b0604020202020204" pitchFamily="34" charset="0"/>
              <a:buChar char="•"/>
            </a:pPr>
            <a:r>
              <a:rPr lang="en-US" sz="1300">
                <a:latin typeface="Century Gothic" panose="020b0502020202020204" pitchFamily="34" charset="0"/>
              </a:rPr>
              <a:t>Conduct info sessions</a:t>
            </a:r>
          </a:p>
          <a:p>
            <a:pPr marL="285750" indent="-285750">
              <a:buFont typeface="Arial" panose="020b0604020202020204" pitchFamily="34" charset="0"/>
              <a:buChar char="•"/>
            </a:pPr>
            <a:r>
              <a:rPr lang="en-US" sz="1300">
                <a:latin typeface="Century Gothic" panose="020b0502020202020204" pitchFamily="34" charset="0"/>
              </a:rPr>
              <a:t>Screen team applications</a:t>
            </a:r>
          </a:p>
        </p:txBody>
      </p:sp>
      <p:sp>
        <p:nvSpPr>
          <p:cNvPr id="5" name="TextBox 4">
            <a:extLst>
              <a:ext uri="{FF2B5EF4-FFF2-40B4-BE49-F238E27FC236}">
                <a16:creationId xmlns:a16="http://schemas.microsoft.com/office/drawing/2014/main" id="{4E370FB4-9E04-4B0F-84FC-9EF289470DE3}"/>
              </a:ext>
            </a:extLst>
          </p:cNvPr>
          <p:cNvSpPr txBox="1"/>
          <p:nvPr/>
        </p:nvSpPr>
        <p:spPr>
          <a:xfrm>
            <a:off x="3513437" y="3544730"/>
            <a:ext cx="1718379" cy="1092607"/>
          </a:xfrm>
          <a:prstGeom prst="rect">
            <a:avLst/>
          </a:prstGeom>
          <a:noFill/>
        </p:spPr>
        <p:txBody>
          <a:bodyPr wrap="square" lIns="0" rIns="0" rtlCol="0">
            <a:spAutoFit/>
          </a:bodyPr>
          <a:lstStyle/>
          <a:p>
            <a:pPr marL="285750" indent="-285750">
              <a:buFont typeface="Arial" panose="020b0604020202020204" pitchFamily="34" charset="0"/>
              <a:buChar char="•"/>
            </a:pPr>
            <a:r>
              <a:rPr lang="en-US" sz="1300">
                <a:latin typeface="Century Gothic" panose="020b0502020202020204" pitchFamily="34" charset="0"/>
              </a:rPr>
              <a:t>Teams prepared short ‘pitches’</a:t>
            </a:r>
          </a:p>
          <a:p>
            <a:pPr marL="285750" indent="-285750">
              <a:buFont typeface="Arial" panose="020b0604020202020204" pitchFamily="34" charset="0"/>
              <a:buChar char="•"/>
            </a:pPr>
            <a:r>
              <a:rPr lang="en-US" sz="1300">
                <a:latin typeface="Century Gothic" panose="020b0502020202020204" pitchFamily="34" charset="0"/>
              </a:rPr>
              <a:t>Work to pair teams with SMEs</a:t>
            </a:r>
          </a:p>
          <a:p>
            <a:pPr marL="285750" indent="-285750">
              <a:buFont typeface="Arial" panose="020b0604020202020204" pitchFamily="34" charset="0"/>
              <a:buChar char="•"/>
            </a:pPr>
            <a:r>
              <a:rPr lang="en-US" sz="1300">
                <a:latin typeface="Century Gothic" panose="020b0502020202020204" pitchFamily="34" charset="0"/>
              </a:rPr>
              <a:t>Written Milestone</a:t>
            </a:r>
          </a:p>
        </p:txBody>
      </p:sp>
      <p:sp>
        <p:nvSpPr>
          <p:cNvPr id="6" name="TextBox 5">
            <a:extLst>
              <a:ext uri="{FF2B5EF4-FFF2-40B4-BE49-F238E27FC236}">
                <a16:creationId xmlns:a16="http://schemas.microsoft.com/office/drawing/2014/main" id="{DD032567-A4A2-42F5-A113-9073DAFFE7ED}"/>
              </a:ext>
            </a:extLst>
          </p:cNvPr>
          <p:cNvSpPr txBox="1"/>
          <p:nvPr/>
        </p:nvSpPr>
        <p:spPr>
          <a:xfrm>
            <a:off x="6093845" y="3561694"/>
            <a:ext cx="1718379" cy="1492716"/>
          </a:xfrm>
          <a:prstGeom prst="rect">
            <a:avLst/>
          </a:prstGeom>
          <a:noFill/>
        </p:spPr>
        <p:txBody>
          <a:bodyPr wrap="square" lIns="0" rIns="0" rtlCol="0">
            <a:spAutoFit/>
          </a:bodyPr>
          <a:lstStyle/>
          <a:p>
            <a:pPr marL="285750" indent="-285750">
              <a:buFont typeface="Arial" panose="020b0604020202020204" pitchFamily="34" charset="0"/>
              <a:buChar char="•"/>
            </a:pPr>
            <a:r>
              <a:rPr lang="en-US" sz="1300">
                <a:latin typeface="Century Gothic" panose="020b0502020202020204" pitchFamily="34" charset="0"/>
              </a:rPr>
              <a:t>Work with NAII to refine concepts</a:t>
            </a:r>
          </a:p>
          <a:p>
            <a:pPr marL="285750" indent="-285750">
              <a:buFont typeface="Arial" panose="020b0604020202020204" pitchFamily="34" charset="0"/>
              <a:buChar char="•"/>
            </a:pPr>
            <a:r>
              <a:rPr lang="en-US" sz="1300">
                <a:latin typeface="Century Gothic" panose="020b0502020202020204" pitchFamily="34" charset="0"/>
              </a:rPr>
              <a:t>Variety of info meetings on tools and public data</a:t>
            </a:r>
          </a:p>
          <a:p>
            <a:pPr marL="285750" indent="-285750">
              <a:buFont typeface="Arial" panose="020b0604020202020204" pitchFamily="34" charset="0"/>
              <a:buChar char="•"/>
            </a:pPr>
            <a:r>
              <a:rPr lang="en-US" sz="1300">
                <a:latin typeface="Century Gothic" panose="020b0502020202020204" pitchFamily="34" charset="0"/>
              </a:rPr>
              <a:t>Phase 2 Demos in video format</a:t>
            </a:r>
          </a:p>
        </p:txBody>
      </p:sp>
      <p:sp>
        <p:nvSpPr>
          <p:cNvPr id="7" name="TextBox 6">
            <a:extLst>
              <a:ext uri="{FF2B5EF4-FFF2-40B4-BE49-F238E27FC236}">
                <a16:creationId xmlns:a16="http://schemas.microsoft.com/office/drawing/2014/main" id="{485C4A47-D3E9-47F6-B01B-753135AE46AF}"/>
              </a:ext>
            </a:extLst>
          </p:cNvPr>
          <p:cNvSpPr txBox="1"/>
          <p:nvPr/>
        </p:nvSpPr>
        <p:spPr>
          <a:xfrm>
            <a:off x="8766339" y="3583977"/>
            <a:ext cx="1855119" cy="1492716"/>
          </a:xfrm>
          <a:prstGeom prst="rect">
            <a:avLst/>
          </a:prstGeom>
          <a:noFill/>
        </p:spPr>
        <p:txBody>
          <a:bodyPr wrap="square" lIns="0" rIns="0" rtlCol="0">
            <a:spAutoFit/>
          </a:bodyPr>
          <a:lstStyle/>
          <a:p>
            <a:pPr marL="285750" indent="-285750">
              <a:buFont typeface="Arial" panose="020b0604020202020204" pitchFamily="34" charset="0"/>
              <a:buChar char="•"/>
            </a:pPr>
            <a:r>
              <a:rPr lang="en-US" sz="1300">
                <a:latin typeface="Century Gothic" panose="020b0502020202020204" pitchFamily="34" charset="0"/>
              </a:rPr>
              <a:t>Targeted feedback for each prototype</a:t>
            </a:r>
          </a:p>
          <a:p>
            <a:pPr marL="285750" indent="-285750">
              <a:buFont typeface="Arial" panose="020b0604020202020204" pitchFamily="34" charset="0"/>
              <a:buChar char="•"/>
            </a:pPr>
            <a:r>
              <a:rPr lang="en-US" sz="1300">
                <a:latin typeface="Century Gothic" panose="020b0502020202020204" pitchFamily="34" charset="0"/>
              </a:rPr>
              <a:t>Final demo in video format</a:t>
            </a:r>
          </a:p>
          <a:p>
            <a:pPr marL="285750" indent="-285750">
              <a:buFont typeface="Arial" panose="020b0604020202020204" pitchFamily="34" charset="0"/>
              <a:buChar char="•"/>
            </a:pPr>
            <a:r>
              <a:rPr lang="en-US" sz="1300">
                <a:latin typeface="Century Gothic" panose="020b0502020202020204" pitchFamily="34" charset="0"/>
              </a:rPr>
              <a:t>Prototypes evaluated by panels</a:t>
            </a:r>
          </a:p>
        </p:txBody>
      </p:sp>
      <p:sp>
        <p:nvSpPr>
          <p:cNvPr id="8" name="TextBox 7">
            <a:extLst>
              <a:ext uri="{FF2B5EF4-FFF2-40B4-BE49-F238E27FC236}">
                <a16:creationId xmlns:a16="http://schemas.microsoft.com/office/drawing/2014/main" id="{C04A3D01-D304-49D1-9616-EDA6AB5C05C2}"/>
              </a:ext>
            </a:extLst>
          </p:cNvPr>
          <p:cNvSpPr txBox="1"/>
          <p:nvPr/>
        </p:nvSpPr>
        <p:spPr>
          <a:xfrm>
            <a:off x="838200" y="2905780"/>
            <a:ext cx="2619683" cy="523220"/>
          </a:xfrm>
          <a:prstGeom prst="rect">
            <a:avLst/>
          </a:prstGeom>
          <a:noFill/>
        </p:spPr>
        <p:txBody>
          <a:bodyPr wrap="square" rtlCol="0">
            <a:spAutoFit/>
          </a:bodyPr>
          <a:lstStyle/>
          <a:p>
            <a:r>
              <a:rPr lang="en-US" sz="1400" b="1">
                <a:solidFill>
                  <a:srgbClr val="002F56"/>
                </a:solidFill>
              </a:rPr>
              <a:t>Preparation:</a:t>
            </a:r>
          </a:p>
          <a:p>
            <a:r>
              <a:rPr lang="en-US" sz="1400" b="1">
                <a:solidFill>
                  <a:srgbClr val="002F56"/>
                </a:solidFill>
              </a:rPr>
              <a:t>Oct. – Dec. 2020</a:t>
            </a:r>
          </a:p>
        </p:txBody>
      </p:sp>
      <p:sp>
        <p:nvSpPr>
          <p:cNvPr id="9" name="TextBox 8">
            <a:extLst>
              <a:ext uri="{FF2B5EF4-FFF2-40B4-BE49-F238E27FC236}">
                <a16:creationId xmlns:a16="http://schemas.microsoft.com/office/drawing/2014/main" id="{C31D84C5-48F6-4AF9-950E-6F78078C5926}"/>
              </a:ext>
            </a:extLst>
          </p:cNvPr>
          <p:cNvSpPr txBox="1"/>
          <p:nvPr/>
        </p:nvSpPr>
        <p:spPr>
          <a:xfrm>
            <a:off x="3440859" y="2897042"/>
            <a:ext cx="1895208" cy="523220"/>
          </a:xfrm>
          <a:prstGeom prst="rect">
            <a:avLst/>
          </a:prstGeom>
          <a:noFill/>
        </p:spPr>
        <p:txBody>
          <a:bodyPr wrap="square" rtlCol="0">
            <a:spAutoFit/>
          </a:bodyPr>
          <a:lstStyle/>
          <a:p>
            <a:r>
              <a:rPr lang="en-US" sz="1400" b="1">
                <a:solidFill>
                  <a:srgbClr val="002F56"/>
                </a:solidFill>
              </a:rPr>
              <a:t>Ideation:</a:t>
            </a:r>
          </a:p>
          <a:p>
            <a:r>
              <a:rPr lang="en-US" sz="1400" b="1">
                <a:solidFill>
                  <a:srgbClr val="002F56"/>
                </a:solidFill>
              </a:rPr>
              <a:t>January 2021</a:t>
            </a:r>
          </a:p>
        </p:txBody>
      </p:sp>
      <p:sp>
        <p:nvSpPr>
          <p:cNvPr id="10" name="TextBox 9">
            <a:extLst>
              <a:ext uri="{FF2B5EF4-FFF2-40B4-BE49-F238E27FC236}">
                <a16:creationId xmlns:a16="http://schemas.microsoft.com/office/drawing/2014/main" id="{9236CF99-4C98-430A-82FD-67DB0B244423}"/>
              </a:ext>
            </a:extLst>
          </p:cNvPr>
          <p:cNvSpPr txBox="1"/>
          <p:nvPr/>
        </p:nvSpPr>
        <p:spPr>
          <a:xfrm>
            <a:off x="5996227" y="2928496"/>
            <a:ext cx="2195531" cy="523220"/>
          </a:xfrm>
          <a:prstGeom prst="rect">
            <a:avLst/>
          </a:prstGeom>
          <a:noFill/>
        </p:spPr>
        <p:txBody>
          <a:bodyPr wrap="square" rtlCol="0">
            <a:spAutoFit/>
          </a:bodyPr>
          <a:lstStyle/>
          <a:p>
            <a:r>
              <a:rPr lang="en-US" sz="1400" b="1">
                <a:solidFill>
                  <a:srgbClr val="002F56"/>
                </a:solidFill>
              </a:rPr>
              <a:t>Refinement:</a:t>
            </a:r>
          </a:p>
          <a:p>
            <a:r>
              <a:rPr lang="en-US" sz="1400" b="1">
                <a:solidFill>
                  <a:srgbClr val="002F56"/>
                </a:solidFill>
              </a:rPr>
              <a:t>February 2021</a:t>
            </a:r>
          </a:p>
        </p:txBody>
      </p:sp>
      <p:sp>
        <p:nvSpPr>
          <p:cNvPr id="11" name="TextBox 10">
            <a:extLst>
              <a:ext uri="{FF2B5EF4-FFF2-40B4-BE49-F238E27FC236}">
                <a16:creationId xmlns:a16="http://schemas.microsoft.com/office/drawing/2014/main" id="{3C384E40-428E-479C-83B3-52627F2D7ABE}"/>
              </a:ext>
            </a:extLst>
          </p:cNvPr>
          <p:cNvSpPr txBox="1"/>
          <p:nvPr/>
        </p:nvSpPr>
        <p:spPr>
          <a:xfrm>
            <a:off x="8641805" y="2928496"/>
            <a:ext cx="2215832" cy="523220"/>
          </a:xfrm>
          <a:prstGeom prst="rect">
            <a:avLst/>
          </a:prstGeom>
          <a:noFill/>
        </p:spPr>
        <p:txBody>
          <a:bodyPr wrap="square" rtlCol="0">
            <a:spAutoFit/>
          </a:bodyPr>
          <a:lstStyle/>
          <a:p>
            <a:r>
              <a:rPr lang="en-US" sz="1400" b="1">
                <a:solidFill>
                  <a:srgbClr val="002F56"/>
                </a:solidFill>
              </a:rPr>
              <a:t>Evaluation:</a:t>
            </a:r>
          </a:p>
          <a:p>
            <a:r>
              <a:rPr lang="en-US" sz="1400" b="1">
                <a:solidFill>
                  <a:srgbClr val="002F56"/>
                </a:solidFill>
              </a:rPr>
              <a:t>Mar. – Apr. 2021</a:t>
            </a:r>
          </a:p>
        </p:txBody>
      </p:sp>
      <p:sp>
        <p:nvSpPr>
          <p:cNvPr id="12" name="Oval 11">
            <a:extLst>
              <a:ext uri="{FF2B5EF4-FFF2-40B4-BE49-F238E27FC236}">
                <a16:creationId xmlns:a16="http://schemas.microsoft.com/office/drawing/2014/main" id="{A7D9A3E4-FB05-4831-8860-CA15BC9D7980}"/>
              </a:ext>
            </a:extLst>
          </p:cNvPr>
          <p:cNvSpPr/>
          <p:nvPr/>
        </p:nvSpPr>
        <p:spPr>
          <a:xfrm>
            <a:off x="909934" y="2104917"/>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3" name="Oval 12">
            <a:extLst>
              <a:ext uri="{FF2B5EF4-FFF2-40B4-BE49-F238E27FC236}">
                <a16:creationId xmlns:a16="http://schemas.microsoft.com/office/drawing/2014/main" id="{085EE494-E958-4AF8-B9B6-FE4D6C873A2D}"/>
              </a:ext>
            </a:extLst>
          </p:cNvPr>
          <p:cNvSpPr/>
          <p:nvPr/>
        </p:nvSpPr>
        <p:spPr>
          <a:xfrm>
            <a:off x="3518251" y="2104917"/>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4" name="Oval 13">
            <a:extLst>
              <a:ext uri="{FF2B5EF4-FFF2-40B4-BE49-F238E27FC236}">
                <a16:creationId xmlns:a16="http://schemas.microsoft.com/office/drawing/2014/main" id="{1A20A85A-B695-4A81-8E3E-4872F560A229}"/>
              </a:ext>
            </a:extLst>
          </p:cNvPr>
          <p:cNvSpPr/>
          <p:nvPr/>
        </p:nvSpPr>
        <p:spPr>
          <a:xfrm>
            <a:off x="5996227" y="2104917"/>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sp>
        <p:nvSpPr>
          <p:cNvPr id="15" name="Oval 14">
            <a:extLst>
              <a:ext uri="{FF2B5EF4-FFF2-40B4-BE49-F238E27FC236}">
                <a16:creationId xmlns:a16="http://schemas.microsoft.com/office/drawing/2014/main" id="{1D834E48-81BA-4AEF-B1D8-4E5200471CE5}"/>
              </a:ext>
            </a:extLst>
          </p:cNvPr>
          <p:cNvSpPr/>
          <p:nvPr/>
        </p:nvSpPr>
        <p:spPr>
          <a:xfrm>
            <a:off x="8641805" y="2104917"/>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chemeClr val="bg1"/>
              </a:solidFill>
              <a:latin typeface="Prometo Medium" panose="020b0704030203060203" pitchFamily="34" charset="0"/>
            </a:endParaRPr>
          </a:p>
        </p:txBody>
      </p:sp>
      <p:pic>
        <p:nvPicPr>
          <p:cNvPr id="16" name="Picture 15">
            <a:extLst>
              <a:ext uri="{FF2B5EF4-FFF2-40B4-BE49-F238E27FC236}">
                <a16:creationId xmlns:a16="http://schemas.microsoft.com/office/drawing/2014/main" id="{E47FD0B7-61F7-45A6-916E-993B311EAE4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95370" y="2249538"/>
            <a:ext cx="547030" cy="412026"/>
          </a:xfrm>
          <a:prstGeom prst="rect">
            <a:avLst/>
          </a:prstGeom>
        </p:spPr>
      </p:pic>
      <p:pic>
        <p:nvPicPr>
          <p:cNvPr id="17" name="Picture 16">
            <a:extLst>
              <a:ext uri="{FF2B5EF4-FFF2-40B4-BE49-F238E27FC236}">
                <a16:creationId xmlns:a16="http://schemas.microsoft.com/office/drawing/2014/main" id="{730AAE22-7088-473E-B02F-9B80AEAB0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22097" y="2249538"/>
            <a:ext cx="547030" cy="412026"/>
          </a:xfrm>
          <a:prstGeom prst="rect">
            <a:avLst/>
          </a:prstGeom>
        </p:spPr>
      </p:pic>
      <p:pic>
        <p:nvPicPr>
          <p:cNvPr id="18" name="Picture 17">
            <a:extLst>
              <a:ext uri="{FF2B5EF4-FFF2-40B4-BE49-F238E27FC236}">
                <a16:creationId xmlns:a16="http://schemas.microsoft.com/office/drawing/2014/main" id="{68603EE3-EB8A-4805-B6B9-640F436A1F2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73344" y="2249538"/>
            <a:ext cx="547030" cy="412026"/>
          </a:xfrm>
          <a:prstGeom prst="rect">
            <a:avLst/>
          </a:prstGeom>
        </p:spPr>
      </p:pic>
      <p:pic>
        <p:nvPicPr>
          <p:cNvPr id="19" name="Picture 18">
            <a:extLst>
              <a:ext uri="{FF2B5EF4-FFF2-40B4-BE49-F238E27FC236}">
                <a16:creationId xmlns:a16="http://schemas.microsoft.com/office/drawing/2014/main" id="{6116AA3D-C56C-4ACA-8E51-0E7FC426D47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702255" y="2249538"/>
            <a:ext cx="547030" cy="412026"/>
          </a:xfrm>
          <a:prstGeom prst="rect">
            <a:avLst/>
          </a:prstGeom>
        </p:spPr>
      </p:pic>
    </p:spTree>
    <p:extLst>
      <p:ext uri="{BB962C8B-B14F-4D97-AF65-F5344CB8AC3E}">
        <p14:creationId xmlns:p14="http://schemas.microsoft.com/office/powerpoint/2010/main" val="3473273627"/>
      </p:ext>
    </p:extLst>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BFC2B0C-7E62-4687-BB06-C4AEEC0F31A0}"/>
              </a:ext>
            </a:extLst>
          </p:cNvPr>
          <p:cNvSpPr>
            <a:spLocks noGrp="1"/>
          </p:cNvSpPr>
          <p:nvPr>
            <p:ph type="title"/>
          </p:nvPr>
        </p:nvSpPr>
        <p:spPr/>
        <p:txBody>
          <a:bodyPr/>
          <a:lstStyle/>
          <a:p>
            <a:r>
              <a:rPr lang="en-US"/>
              <a:t>Tech Sprint 1 Participation</a:t>
            </a:r>
          </a:p>
        </p:txBody>
      </p:sp>
      <p:sp>
        <p:nvSpPr>
          <p:cNvPr id="16" name="Oval 15">
            <a:extLst>
              <a:ext uri="{FF2B5EF4-FFF2-40B4-BE49-F238E27FC236}">
                <a16:creationId xmlns:a16="http://schemas.microsoft.com/office/drawing/2014/main" id="{EC6C3CD8-F4C8-41E9-9499-A34225DD9B1A}"/>
              </a:ext>
            </a:extLst>
          </p:cNvPr>
          <p:cNvSpPr/>
          <p:nvPr/>
        </p:nvSpPr>
        <p:spPr>
          <a:xfrm>
            <a:off x="1245733" y="1566628"/>
            <a:ext cx="2632861" cy="2633546"/>
          </a:xfrm>
          <a:prstGeom prst="ellipse">
            <a:avLst/>
          </a:prstGeom>
          <a:solidFill>
            <a:srgbClr val="55C1E9"/>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r>
              <a:rPr lang="en-US" sz="3200">
                <a:solidFill>
                  <a:schemeClr val="bg1"/>
                </a:solidFill>
              </a:rPr>
              <a:t>60</a:t>
            </a:r>
            <a:endParaRPr lang="en-US" sz="2400">
              <a:solidFill>
                <a:schemeClr val="bg1"/>
              </a:solidFill>
            </a:endParaRPr>
          </a:p>
          <a:p>
            <a:pPr algn="ctr"/>
            <a:r>
              <a:rPr lang="en-US">
                <a:solidFill>
                  <a:schemeClr val="bg1"/>
                </a:solidFill>
              </a:rPr>
              <a:t>Teams Applied </a:t>
            </a:r>
          </a:p>
        </p:txBody>
      </p:sp>
      <p:sp>
        <p:nvSpPr>
          <p:cNvPr id="17" name="Oval 16">
            <a:extLst>
              <a:ext uri="{FF2B5EF4-FFF2-40B4-BE49-F238E27FC236}">
                <a16:creationId xmlns:a16="http://schemas.microsoft.com/office/drawing/2014/main" id="{6989869B-B2EE-48EB-8A38-A1CBEFF666C2}"/>
              </a:ext>
            </a:extLst>
          </p:cNvPr>
          <p:cNvSpPr/>
          <p:nvPr/>
        </p:nvSpPr>
        <p:spPr>
          <a:xfrm>
            <a:off x="4779569" y="1566628"/>
            <a:ext cx="2632861" cy="2633546"/>
          </a:xfrm>
          <a:prstGeom prst="ellipse">
            <a:avLst/>
          </a:prstGeom>
          <a:solidFill>
            <a:srgbClr val="FF5A5A"/>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r>
              <a:rPr lang="en-US" sz="3200">
                <a:solidFill>
                  <a:schemeClr val="bg1"/>
                </a:solidFill>
              </a:rPr>
              <a:t>44</a:t>
            </a:r>
          </a:p>
          <a:p>
            <a:pPr algn="ctr"/>
            <a:r>
              <a:rPr lang="en-US">
                <a:solidFill>
                  <a:schemeClr val="bg1"/>
                </a:solidFill>
              </a:rPr>
              <a:t>Teams Invited</a:t>
            </a:r>
          </a:p>
        </p:txBody>
      </p:sp>
      <p:sp>
        <p:nvSpPr>
          <p:cNvPr id="18" name="Oval 17">
            <a:extLst>
              <a:ext uri="{FF2B5EF4-FFF2-40B4-BE49-F238E27FC236}">
                <a16:creationId xmlns:a16="http://schemas.microsoft.com/office/drawing/2014/main" id="{6A5BF9DF-8CD6-4663-B73E-965262A3727A}"/>
              </a:ext>
            </a:extLst>
          </p:cNvPr>
          <p:cNvSpPr/>
          <p:nvPr/>
        </p:nvSpPr>
        <p:spPr>
          <a:xfrm>
            <a:off x="8404817" y="1566628"/>
            <a:ext cx="2632861" cy="2633546"/>
          </a:xfrm>
          <a:prstGeom prst="ellipse">
            <a:avLst/>
          </a:prstGeom>
          <a:solidFill>
            <a:srgbClr val="1E22AA"/>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r>
              <a:rPr lang="en-US" sz="3200" i="1">
                <a:solidFill>
                  <a:schemeClr val="bg1"/>
                </a:solidFill>
              </a:rPr>
              <a:t>32</a:t>
            </a:r>
          </a:p>
          <a:p>
            <a:pPr algn="ctr"/>
            <a:r>
              <a:rPr lang="en-US">
                <a:solidFill>
                  <a:schemeClr val="bg1"/>
                </a:solidFill>
              </a:rPr>
              <a:t>Demos Completed</a:t>
            </a:r>
          </a:p>
        </p:txBody>
      </p:sp>
      <p:sp>
        <p:nvSpPr>
          <p:cNvPr id="19" name="TextBox 18">
            <a:extLst>
              <a:ext uri="{FF2B5EF4-FFF2-40B4-BE49-F238E27FC236}">
                <a16:creationId xmlns:a16="http://schemas.microsoft.com/office/drawing/2014/main" id="{E5515400-102B-4989-A9DE-DD748FC6A720}"/>
              </a:ext>
            </a:extLst>
          </p:cNvPr>
          <p:cNvSpPr txBox="1"/>
          <p:nvPr/>
        </p:nvSpPr>
        <p:spPr>
          <a:xfrm>
            <a:off x="8803030" y="4376261"/>
            <a:ext cx="2087382" cy="338554"/>
          </a:xfrm>
          <a:prstGeom prst="rect">
            <a:avLst/>
          </a:prstGeom>
          <a:noFill/>
        </p:spPr>
        <p:txBody>
          <a:bodyPr wrap="square" rtlCol="0">
            <a:spAutoFit/>
          </a:bodyPr>
          <a:lstStyle/>
          <a:p>
            <a:pPr algn="ctr"/>
            <a:r>
              <a:rPr lang="en-US" sz="1600" i="1">
                <a:solidFill>
                  <a:srgbClr val="002F56"/>
                </a:solidFill>
                <a:latin typeface="Prometo Medium" panose="020b0704030203060203" pitchFamily="34" charset="0"/>
              </a:rPr>
              <a:t>Evaluation</a:t>
            </a:r>
          </a:p>
        </p:txBody>
      </p:sp>
      <p:sp>
        <p:nvSpPr>
          <p:cNvPr id="20" name="TextBox 19">
            <a:extLst>
              <a:ext uri="{FF2B5EF4-FFF2-40B4-BE49-F238E27FC236}">
                <a16:creationId xmlns:a16="http://schemas.microsoft.com/office/drawing/2014/main" id="{D619C5FB-1F2E-4A38-B515-299C21CCD554}"/>
              </a:ext>
            </a:extLst>
          </p:cNvPr>
          <p:cNvSpPr txBox="1"/>
          <p:nvPr/>
        </p:nvSpPr>
        <p:spPr>
          <a:xfrm>
            <a:off x="5170982" y="4376261"/>
            <a:ext cx="2087382" cy="338554"/>
          </a:xfrm>
          <a:prstGeom prst="rect">
            <a:avLst/>
          </a:prstGeom>
          <a:noFill/>
        </p:spPr>
        <p:txBody>
          <a:bodyPr wrap="square" rtlCol="0">
            <a:spAutoFit/>
          </a:bodyPr>
          <a:lstStyle/>
          <a:p>
            <a:pPr algn="ctr"/>
            <a:r>
              <a:rPr lang="en-US" sz="1600" i="1">
                <a:solidFill>
                  <a:srgbClr val="002F56"/>
                </a:solidFill>
                <a:latin typeface="Prometo Medium" panose="020b0704030203060203" pitchFamily="34" charset="0"/>
              </a:rPr>
              <a:t>Collaboration</a:t>
            </a:r>
          </a:p>
        </p:txBody>
      </p:sp>
      <p:sp>
        <p:nvSpPr>
          <p:cNvPr id="21" name="TextBox 20">
            <a:extLst>
              <a:ext uri="{FF2B5EF4-FFF2-40B4-BE49-F238E27FC236}">
                <a16:creationId xmlns:a16="http://schemas.microsoft.com/office/drawing/2014/main" id="{0FD3CF5B-430F-441B-BBA1-C528D8C46954}"/>
              </a:ext>
            </a:extLst>
          </p:cNvPr>
          <p:cNvSpPr txBox="1"/>
          <p:nvPr/>
        </p:nvSpPr>
        <p:spPr>
          <a:xfrm>
            <a:off x="1518470" y="4376261"/>
            <a:ext cx="2087382" cy="338554"/>
          </a:xfrm>
          <a:prstGeom prst="rect">
            <a:avLst/>
          </a:prstGeom>
          <a:noFill/>
        </p:spPr>
        <p:txBody>
          <a:bodyPr wrap="square" rtlCol="0">
            <a:spAutoFit/>
          </a:bodyPr>
          <a:lstStyle/>
          <a:p>
            <a:pPr algn="ctr"/>
            <a:r>
              <a:rPr lang="en-US" sz="1600" i="1">
                <a:solidFill>
                  <a:srgbClr val="002F56"/>
                </a:solidFill>
                <a:latin typeface="Prometo Medium" panose="020b0704030203060203" pitchFamily="34" charset="0"/>
              </a:rPr>
              <a:t>Teams</a:t>
            </a:r>
          </a:p>
        </p:txBody>
      </p:sp>
      <p:sp>
        <p:nvSpPr>
          <p:cNvPr id="22" name="TextBox 21">
            <a:extLst>
              <a:ext uri="{FF2B5EF4-FFF2-40B4-BE49-F238E27FC236}">
                <a16:creationId xmlns:a16="http://schemas.microsoft.com/office/drawing/2014/main" id="{4E97467A-C170-4006-8983-16B810C07C48}"/>
              </a:ext>
            </a:extLst>
          </p:cNvPr>
          <p:cNvSpPr txBox="1"/>
          <p:nvPr/>
        </p:nvSpPr>
        <p:spPr>
          <a:xfrm>
            <a:off x="1235382" y="4718428"/>
            <a:ext cx="2766974" cy="784830"/>
          </a:xfrm>
          <a:prstGeom prst="rect">
            <a:avLst/>
          </a:prstGeom>
          <a:noFill/>
        </p:spPr>
        <p:txBody>
          <a:bodyPr wrap="square" lIns="0" rIns="0" rtlCol="0">
            <a:spAutoFit/>
          </a:bodyPr>
          <a:lstStyle/>
          <a:p>
            <a:pPr algn="ctr">
              <a:lnSpc>
                <a:spcPts val="1800"/>
              </a:lnSpc>
              <a:buClr>
                <a:srgbClr val="000000"/>
              </a:buClr>
              <a:buSzPts val="1200"/>
            </a:pPr>
            <a:r>
              <a:rPr lang="en-US" sz="1600">
                <a:latin typeface="Century Gothic" panose="020b0502020202020204" pitchFamily="34" charset="0"/>
                <a:sym typeface="Arial"/>
              </a:rPr>
              <a:t>From industry, academia, and other non-governmental organizations</a:t>
            </a:r>
            <a:endParaRPr lang="en-US" sz="1600">
              <a:latin typeface="Century Gothic" panose="020b0502020202020204" pitchFamily="34" charset="0"/>
            </a:endParaRPr>
          </a:p>
        </p:txBody>
      </p:sp>
      <p:sp>
        <p:nvSpPr>
          <p:cNvPr id="23" name="TextBox 22">
            <a:extLst>
              <a:ext uri="{FF2B5EF4-FFF2-40B4-BE49-F238E27FC236}">
                <a16:creationId xmlns:a16="http://schemas.microsoft.com/office/drawing/2014/main" id="{7526EDEB-D6F8-47EC-963D-F338829663AF}"/>
              </a:ext>
            </a:extLst>
          </p:cNvPr>
          <p:cNvSpPr txBox="1"/>
          <p:nvPr/>
        </p:nvSpPr>
        <p:spPr>
          <a:xfrm>
            <a:off x="5042638" y="4714815"/>
            <a:ext cx="2323606" cy="1015663"/>
          </a:xfrm>
          <a:prstGeom prst="rect">
            <a:avLst/>
          </a:prstGeom>
          <a:noFill/>
        </p:spPr>
        <p:txBody>
          <a:bodyPr wrap="square" lIns="0" rIns="0" rtlCol="0">
            <a:spAutoFit/>
          </a:bodyPr>
          <a:lstStyle/>
          <a:p>
            <a:pPr algn="ctr">
              <a:lnSpc>
                <a:spcPts val="1800"/>
              </a:lnSpc>
            </a:pPr>
            <a:r>
              <a:rPr lang="en-US" sz="1600">
                <a:latin typeface="Century Gothic" panose="020b0502020202020204" pitchFamily="34" charset="0"/>
              </a:rPr>
              <a:t>&gt; 90% of teams paired with at least one VA subject matter expert (SME)</a:t>
            </a:r>
          </a:p>
        </p:txBody>
      </p:sp>
      <p:sp>
        <p:nvSpPr>
          <p:cNvPr id="24" name="TextBox 23">
            <a:extLst>
              <a:ext uri="{FF2B5EF4-FFF2-40B4-BE49-F238E27FC236}">
                <a16:creationId xmlns:a16="http://schemas.microsoft.com/office/drawing/2014/main" id="{DEF39F81-8620-45DD-8BD3-1B153F27F05C}"/>
              </a:ext>
            </a:extLst>
          </p:cNvPr>
          <p:cNvSpPr txBox="1"/>
          <p:nvPr/>
        </p:nvSpPr>
        <p:spPr>
          <a:xfrm>
            <a:off x="8588086" y="4718428"/>
            <a:ext cx="2323606" cy="784830"/>
          </a:xfrm>
          <a:prstGeom prst="rect">
            <a:avLst/>
          </a:prstGeom>
          <a:noFill/>
        </p:spPr>
        <p:txBody>
          <a:bodyPr wrap="square" lIns="0" rIns="0" rtlCol="0">
            <a:spAutoFit/>
          </a:bodyPr>
          <a:lstStyle/>
          <a:p>
            <a:pPr algn="ctr">
              <a:lnSpc>
                <a:spcPts val="1800"/>
              </a:lnSpc>
            </a:pPr>
            <a:r>
              <a:rPr lang="en-US" sz="1600">
                <a:latin typeface="Century Gothic" panose="020b0502020202020204" pitchFamily="34" charset="0"/>
              </a:rPr>
              <a:t>Each demo graded by a panel of two clinical and two NAII judges</a:t>
            </a:r>
          </a:p>
        </p:txBody>
      </p:sp>
    </p:spTree>
    <p:extLst>
      <p:ext uri="{BB962C8B-B14F-4D97-AF65-F5344CB8AC3E}">
        <p14:creationId xmlns:p14="http://schemas.microsoft.com/office/powerpoint/2010/main" val="1282957276"/>
      </p:ext>
    </p:ext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C67910E5-1C42-109A-4C2C-35BD0206D227}"/>
              </a:ext>
            </a:extLst>
          </p:cNvPr>
          <p:cNvSpPr>
            <a:spLocks noGrp="1"/>
          </p:cNvSpPr>
          <p:nvPr>
            <p:ph idx="1"/>
          </p:nvPr>
        </p:nvSpPr>
        <p:spPr>
          <a:xfrm>
            <a:off x="838202" y="2899317"/>
            <a:ext cx="6117234" cy="2527121"/>
          </a:xfrm>
        </p:spPr>
        <p:txBody>
          <a:bodyPr>
            <a:normAutofit/>
          </a:bodyPr>
          <a:lstStyle/>
          <a:p>
            <a:pPr algn="l" fontAlgn="base"/>
            <a:r>
              <a:rPr lang="en-US">
                <a:solidFill>
                  <a:srgbClr val="444444"/>
                </a:solidFill>
              </a:rPr>
              <a:t>Competing t</a:t>
            </a:r>
            <a:r>
              <a:rPr lang="en-US" b="0" i="0">
                <a:solidFill>
                  <a:srgbClr val="444444"/>
                </a:solidFill>
                <a:effectLst/>
              </a:rPr>
              <a:t>eams work to create a computer-adaptive skill assessment platform</a:t>
            </a:r>
            <a:r>
              <a:rPr lang="en-US">
                <a:solidFill>
                  <a:srgbClr val="444444"/>
                </a:solidFill>
              </a:rPr>
              <a:t> that </a:t>
            </a:r>
            <a:r>
              <a:rPr lang="en-US" b="0" i="0">
                <a:solidFill>
                  <a:srgbClr val="444444"/>
                </a:solidFill>
                <a:effectLst/>
              </a:rPr>
              <a:t>will assess, educate and streamline federal government talent, advancing an agile government workforce skilled in AI, data science and cybersecurity.</a:t>
            </a:r>
            <a:endParaRPr lang="en-US"/>
          </a:p>
        </p:txBody>
      </p:sp>
      <p:sp>
        <p:nvSpPr>
          <p:cNvPr id="5" name="Title 1">
            <a:extLst>
              <a:ext uri="{FF2B5EF4-FFF2-40B4-BE49-F238E27FC236}">
                <a16:creationId xmlns:a16="http://schemas.microsoft.com/office/drawing/2014/main" id="{D6C6890B-1817-D133-98C1-B2AB6C6E7679}"/>
              </a:ext>
            </a:extLst>
          </p:cNvPr>
          <p:cNvSpPr>
            <a:spLocks noGrp="1"/>
          </p:cNvSpPr>
          <p:nvPr>
            <p:ph type="title"/>
          </p:nvPr>
        </p:nvSpPr>
        <p:spPr>
          <a:xfrm>
            <a:off x="838200" y="542841"/>
            <a:ext cx="8665564" cy="752929"/>
          </a:xfrm>
        </p:spPr>
        <p:txBody>
          <a:bodyPr lIns="0"/>
          <a:lstStyle/>
          <a:p>
            <a:r>
              <a:rPr lang="en-US">
                <a:cs typeface="Arial" panose="020b0604020202020204" pitchFamily="34" charset="0"/>
              </a:rPr>
              <a:t>NAII AI Tech Sprint: 2022-2023</a:t>
            </a:r>
            <a:br>
              <a:rPr lang="en-US">
                <a:cs typeface="Arial" panose="020b0604020202020204" pitchFamily="34" charset="0"/>
              </a:rPr>
            </a:br>
            <a:endParaRPr lang="en-US"/>
          </a:p>
        </p:txBody>
      </p:sp>
      <p:sp>
        <p:nvSpPr>
          <p:cNvPr id="6" name="TextBox 5">
            <a:extLst>
              <a:ext uri="{FF2B5EF4-FFF2-40B4-BE49-F238E27FC236}">
                <a16:creationId xmlns:a16="http://schemas.microsoft.com/office/drawing/2014/main" id="{F352DE19-E0ED-F12F-9D97-3522F343327E}"/>
              </a:ext>
            </a:extLst>
          </p:cNvPr>
          <p:cNvSpPr txBox="1"/>
          <p:nvPr/>
        </p:nvSpPr>
        <p:spPr>
          <a:xfrm>
            <a:off x="838200" y="1208165"/>
            <a:ext cx="5807927" cy="1569660"/>
          </a:xfrm>
          <a:prstGeom prst="rect">
            <a:avLst/>
          </a:prstGeom>
          <a:noFill/>
        </p:spPr>
        <p:txBody>
          <a:bodyPr wrap="square" lIns="0" rIns="0" rtlCol="0">
            <a:spAutoFit/>
          </a:bodyPr>
          <a:lstStyle/>
          <a:p>
            <a:r>
              <a:rPr lang="en-US" sz="3200" b="1">
                <a:solidFill>
                  <a:schemeClr val="accent1"/>
                </a:solidFill>
                <a:cs typeface="Arial" panose="020b0604020202020204" pitchFamily="34" charset="0"/>
              </a:rPr>
              <a:t>Theme: </a:t>
            </a:r>
            <a:r>
              <a:rPr lang="en-US" sz="3200">
                <a:solidFill>
                  <a:schemeClr val="accent1"/>
                </a:solidFill>
                <a:cs typeface="Arial" panose="020b0604020202020204" pitchFamily="34" charset="0"/>
              </a:rPr>
              <a:t>All Services Personnel and Institutional Readiness Engine (ASPIRE) Project</a:t>
            </a:r>
          </a:p>
        </p:txBody>
      </p:sp>
      <p:sp>
        <p:nvSpPr>
          <p:cNvPr id="7" name="TextBox 6">
            <a:extLst>
              <a:ext uri="{FF2B5EF4-FFF2-40B4-BE49-F238E27FC236}">
                <a16:creationId xmlns:a16="http://schemas.microsoft.com/office/drawing/2014/main" id="{90BB9DE1-BE95-833C-C09C-7484735C2072}"/>
              </a:ext>
            </a:extLst>
          </p:cNvPr>
          <p:cNvSpPr txBox="1"/>
          <p:nvPr/>
        </p:nvSpPr>
        <p:spPr>
          <a:xfrm>
            <a:off x="838200" y="5288339"/>
            <a:ext cx="5807927" cy="400110"/>
          </a:xfrm>
          <a:prstGeom prst="rect">
            <a:avLst/>
          </a:prstGeom>
          <a:noFill/>
        </p:spPr>
        <p:txBody>
          <a:bodyPr wrap="square" lIns="0" rIns="0" rtlCol="0">
            <a:spAutoFit/>
          </a:bodyPr>
          <a:lstStyle/>
          <a:p>
            <a:r>
              <a:rPr lang="en-US" sz="2000" b="1">
                <a:solidFill>
                  <a:schemeClr val="accent1"/>
                </a:solidFill>
                <a:cs typeface="Arial" panose="020b0604020202020204" pitchFamily="34" charset="0"/>
              </a:rPr>
              <a:t>Finalists will be announced on November 14, 2022!</a:t>
            </a:r>
            <a:endParaRPr lang="en-US" sz="2000">
              <a:solidFill>
                <a:schemeClr val="accent1"/>
              </a:solidFill>
              <a:cs typeface="Arial" panose="020b0604020202020204" pitchFamily="34" charset="0"/>
            </a:endParaRPr>
          </a:p>
        </p:txBody>
      </p:sp>
      <p:pic>
        <p:nvPicPr>
          <p:cNvPr id="9" name="Picture 8">
            <a:extLst>
              <a:ext uri="{FF2B5EF4-FFF2-40B4-BE49-F238E27FC236}">
                <a16:creationId xmlns:a16="http://schemas.microsoft.com/office/drawing/2014/main" id="{33C498FD-EC49-920B-97EE-30B058F0E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63" y="1628108"/>
            <a:ext cx="5055687" cy="2534769"/>
          </a:xfrm>
          <a:prstGeom prst="rect">
            <a:avLst/>
          </a:prstGeom>
        </p:spPr>
      </p:pic>
    </p:spTree>
    <p:extLst>
      <p:ext uri="{BB962C8B-B14F-4D97-AF65-F5344CB8AC3E}">
        <p14:creationId xmlns:p14="http://schemas.microsoft.com/office/powerpoint/2010/main" val="1461183636"/>
      </p:ext>
    </p:ext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a:extLst>
              <a:ext uri="{FF2B5EF4-FFF2-40B4-BE49-F238E27FC236}">
                <a16:creationId xmlns:a16="http://schemas.microsoft.com/office/drawing/2014/main" id="{F683289A-E542-45AF-99BD-E0FCB3BEE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7" y="2497540"/>
            <a:ext cx="1536828" cy="1527846"/>
          </a:xfrm>
          <a:prstGeom prst="rect">
            <a:avLst/>
          </a:prstGeom>
        </p:spPr>
      </p:pic>
      <p:sp>
        <p:nvSpPr>
          <p:cNvPr id="4" name="TextBox 3">
            <a:extLst>
              <a:ext uri="{FF2B5EF4-FFF2-40B4-BE49-F238E27FC236}">
                <a16:creationId xmlns:a16="http://schemas.microsoft.com/office/drawing/2014/main" id="{0F7D5B9D-92EA-4EF9-9335-EE9823630411}"/>
              </a:ext>
            </a:extLst>
          </p:cNvPr>
          <p:cNvSpPr txBox="1"/>
          <p:nvPr/>
        </p:nvSpPr>
        <p:spPr>
          <a:xfrm>
            <a:off x="930883" y="4176215"/>
            <a:ext cx="1009635" cy="369332"/>
          </a:xfrm>
          <a:prstGeom prst="rect">
            <a:avLst/>
          </a:prstGeom>
          <a:noFill/>
        </p:spPr>
        <p:txBody>
          <a:bodyPr wrap="none" rtlCol="0">
            <a:spAutoFit/>
          </a:bodyPr>
          <a:lstStyle/>
          <a:p>
            <a:r>
              <a:rPr lang="en-US"/>
              <a:t>Person A</a:t>
            </a:r>
          </a:p>
        </p:txBody>
      </p:sp>
      <p:pic>
        <p:nvPicPr>
          <p:cNvPr id="7" name="Picture 6">
            <a:extLst>
              <a:ext uri="{FF2B5EF4-FFF2-40B4-BE49-F238E27FC236}">
                <a16:creationId xmlns:a16="http://schemas.microsoft.com/office/drawing/2014/main" id="{3788CC4A-621A-4370-924E-A3CB23BD9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133" y="2497540"/>
            <a:ext cx="1685352" cy="1599390"/>
          </a:xfrm>
          <a:prstGeom prst="rect">
            <a:avLst/>
          </a:prstGeom>
        </p:spPr>
      </p:pic>
      <p:cxnSp>
        <p:nvCxnSpPr>
          <p:cNvPr id="6" name="Straight Arrow Connector 5">
            <a:extLst>
              <a:ext uri="{FF2B5EF4-FFF2-40B4-BE49-F238E27FC236}">
                <a16:creationId xmlns:a16="http://schemas.microsoft.com/office/drawing/2014/main" id="{8248E465-2F0A-4983-9667-AC6604D10CCC}"/>
              </a:ext>
            </a:extLst>
          </p:cNvPr>
          <p:cNvCxnSpPr/>
          <p:nvPr/>
        </p:nvCxnSpPr>
        <p:spPr>
          <a:xfrm>
            <a:off x="2354239" y="3261463"/>
            <a:ext cx="124877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21DC3E-6315-49B3-888E-0AF9BA7018C4}"/>
              </a:ext>
            </a:extLst>
          </p:cNvPr>
          <p:cNvCxnSpPr/>
          <p:nvPr/>
        </p:nvCxnSpPr>
        <p:spPr>
          <a:xfrm flipH="1">
            <a:off x="4702235" y="1738009"/>
            <a:ext cx="0" cy="58635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9E2E54C-60D1-44DE-AF01-3E3746FD8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860" y="447471"/>
            <a:ext cx="1522750" cy="1014919"/>
          </a:xfrm>
          <a:prstGeom prst="rect">
            <a:avLst/>
          </a:prstGeom>
        </p:spPr>
      </p:pic>
      <p:sp>
        <p:nvSpPr>
          <p:cNvPr id="11" name="TextBox 10">
            <a:extLst>
              <a:ext uri="{FF2B5EF4-FFF2-40B4-BE49-F238E27FC236}">
                <a16:creationId xmlns:a16="http://schemas.microsoft.com/office/drawing/2014/main" id="{FB3CFE83-D0D0-451A-8CFB-19B33A20A10A}"/>
              </a:ext>
            </a:extLst>
          </p:cNvPr>
          <p:cNvSpPr txBox="1"/>
          <p:nvPr/>
        </p:nvSpPr>
        <p:spPr>
          <a:xfrm>
            <a:off x="4088285" y="65169"/>
            <a:ext cx="1227900" cy="369332"/>
          </a:xfrm>
          <a:prstGeom prst="rect">
            <a:avLst/>
          </a:prstGeom>
          <a:noFill/>
        </p:spPr>
        <p:txBody>
          <a:bodyPr wrap="none" rtlCol="0">
            <a:spAutoFit/>
          </a:bodyPr>
          <a:lstStyle/>
          <a:p>
            <a:r>
              <a:rPr lang="en-US"/>
              <a:t>Encoding A</a:t>
            </a:r>
          </a:p>
        </p:txBody>
      </p:sp>
      <p:pic>
        <p:nvPicPr>
          <p:cNvPr id="5" name="Picture 4">
            <a:extLst>
              <a:ext uri="{FF2B5EF4-FFF2-40B4-BE49-F238E27FC236}">
                <a16:creationId xmlns:a16="http://schemas.microsoft.com/office/drawing/2014/main" id="{09274893-4427-4EAA-894C-45E97750A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4836" y="2549908"/>
            <a:ext cx="2210516" cy="1475478"/>
          </a:xfrm>
          <a:prstGeom prst="rect">
            <a:avLst/>
          </a:prstGeom>
        </p:spPr>
      </p:pic>
      <p:cxnSp>
        <p:nvCxnSpPr>
          <p:cNvPr id="12" name="Straight Arrow Connector 11">
            <a:extLst>
              <a:ext uri="{FF2B5EF4-FFF2-40B4-BE49-F238E27FC236}">
                <a16:creationId xmlns:a16="http://schemas.microsoft.com/office/drawing/2014/main" id="{A420FCB7-8015-4BAC-A560-0F9590FD5615}"/>
              </a:ext>
            </a:extLst>
          </p:cNvPr>
          <p:cNvCxnSpPr/>
          <p:nvPr/>
        </p:nvCxnSpPr>
        <p:spPr>
          <a:xfrm>
            <a:off x="5614550" y="3297235"/>
            <a:ext cx="15060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62D8F0-B80C-4845-9702-7C15BC09AC5C}"/>
              </a:ext>
            </a:extLst>
          </p:cNvPr>
          <p:cNvSpPr txBox="1"/>
          <p:nvPr/>
        </p:nvSpPr>
        <p:spPr>
          <a:xfrm>
            <a:off x="7656671" y="4182507"/>
            <a:ext cx="1586845" cy="369332"/>
          </a:xfrm>
          <a:prstGeom prst="rect">
            <a:avLst/>
          </a:prstGeom>
          <a:noFill/>
        </p:spPr>
        <p:txBody>
          <a:bodyPr wrap="none" rtlCol="0">
            <a:spAutoFit/>
          </a:bodyPr>
          <a:lstStyle/>
          <a:p>
            <a:r>
              <a:rPr lang="en-US"/>
              <a:t>Training Path A</a:t>
            </a:r>
          </a:p>
        </p:txBody>
      </p:sp>
      <p:sp>
        <p:nvSpPr>
          <p:cNvPr id="2" name="TextBox 1">
            <a:extLst>
              <a:ext uri="{FF2B5EF4-FFF2-40B4-BE49-F238E27FC236}">
                <a16:creationId xmlns:a16="http://schemas.microsoft.com/office/drawing/2014/main" id="{B4ECEB35-4377-48FA-96DD-8B4E9C4AE58B}"/>
              </a:ext>
            </a:extLst>
          </p:cNvPr>
          <p:cNvSpPr txBox="1"/>
          <p:nvPr/>
        </p:nvSpPr>
        <p:spPr>
          <a:xfrm>
            <a:off x="5363945" y="4753583"/>
            <a:ext cx="1443023" cy="369332"/>
          </a:xfrm>
          <a:prstGeom prst="rect">
            <a:avLst/>
          </a:prstGeom>
          <a:noFill/>
        </p:spPr>
        <p:txBody>
          <a:bodyPr wrap="none" rtlCol="0">
            <a:spAutoFit/>
          </a:bodyPr>
          <a:lstStyle/>
          <a:p>
            <a:pPr algn="ctr"/>
            <a:r>
              <a:rPr lang="en-US"/>
              <a:t>Milestone 1</a:t>
            </a:r>
          </a:p>
        </p:txBody>
      </p:sp>
    </p:spTree>
    <p:extLst>
      <p:ext uri="{BB962C8B-B14F-4D97-AF65-F5344CB8AC3E}">
        <p14:creationId xmlns:p14="http://schemas.microsoft.com/office/powerpoint/2010/main" val="1104267005"/>
      </p:ext>
    </p:ext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2E41550-841B-4F05-8FCD-3C809AB53EF9}"/>
              </a:ext>
            </a:extLst>
          </p:cNvPr>
          <p:cNvSpPr>
            <a:spLocks noGrp="1"/>
          </p:cNvSpPr>
          <p:nvPr>
            <p:ph type="title"/>
          </p:nvPr>
        </p:nvSpPr>
        <p:spPr/>
        <p:txBody>
          <a:bodyPr/>
          <a:lstStyle/>
          <a:p>
            <a:r>
              <a:rPr lang="en-US"/>
              <a:t>Scoring Criteria – Phase 1 (~6 weeks)</a:t>
            </a:r>
          </a:p>
        </p:txBody>
      </p:sp>
      <p:sp>
        <p:nvSpPr>
          <p:cNvPr id="3" name="Content Placeholder 2">
            <a:extLst>
              <a:ext uri="{FF2B5EF4-FFF2-40B4-BE49-F238E27FC236}">
                <a16:creationId xmlns:a16="http://schemas.microsoft.com/office/drawing/2014/main" id="{CEBC3447-5488-45AC-ABCE-5A334D848EA8}"/>
              </a:ext>
            </a:extLst>
          </p:cNvPr>
          <p:cNvSpPr>
            <a:spLocks noGrp="1"/>
          </p:cNvSpPr>
          <p:nvPr>
            <p:ph idx="1"/>
          </p:nvPr>
        </p:nvSpPr>
        <p:spPr>
          <a:xfrm>
            <a:off x="318911" y="1416756"/>
            <a:ext cx="6951133" cy="4247991"/>
          </a:xfrm>
        </p:spPr>
        <p:txBody>
          <a:bodyPr/>
          <a:lstStyle/>
          <a:p>
            <a:r>
              <a:rPr lang="en-US" sz="2800"/>
              <a:t>Scored by NAII Staff</a:t>
            </a:r>
          </a:p>
          <a:p>
            <a:pPr marL="914400" lvl="1" indent="-457200">
              <a:buFont typeface="+mj-lt"/>
              <a:buAutoNum type="arabicPeriod"/>
            </a:pPr>
            <a:r>
              <a:rPr lang="en-US" sz="2600"/>
              <a:t>Accurate Computerized Adaptive Assessment</a:t>
            </a:r>
          </a:p>
          <a:p>
            <a:pPr marL="914400" lvl="1" indent="-457200">
              <a:buFont typeface="+mj-lt"/>
              <a:buAutoNum type="arabicPeriod"/>
            </a:pPr>
            <a:r>
              <a:rPr lang="en-US" sz="2600"/>
              <a:t>Learning Management System</a:t>
            </a:r>
          </a:p>
          <a:p>
            <a:pPr marL="914400" lvl="1" indent="-457200">
              <a:buFont typeface="+mj-lt"/>
              <a:buAutoNum type="arabicPeriod"/>
            </a:pPr>
            <a:r>
              <a:rPr lang="en-US" sz="2600"/>
              <a:t>Quality of User Interface and Software Stability</a:t>
            </a:r>
          </a:p>
          <a:p>
            <a:pPr marL="914400" lvl="1" indent="-457200">
              <a:buFont typeface="+mj-lt"/>
              <a:buAutoNum type="arabicPeriod"/>
            </a:pPr>
            <a:r>
              <a:rPr lang="en-US" sz="2600"/>
              <a:t>Organization</a:t>
            </a:r>
          </a:p>
          <a:p>
            <a:r>
              <a:rPr lang="en-US" sz="2800"/>
              <a:t>Six finalists selected at the end of phase 1</a:t>
            </a:r>
          </a:p>
          <a:p>
            <a:endParaRPr lang="en-US"/>
          </a:p>
        </p:txBody>
      </p:sp>
      <p:pic>
        <p:nvPicPr>
          <p:cNvPr id="4" name="Picture 3">
            <a:extLst>
              <a:ext uri="{FF2B5EF4-FFF2-40B4-BE49-F238E27FC236}">
                <a16:creationId xmlns:a16="http://schemas.microsoft.com/office/drawing/2014/main" id="{915D7277-4C4D-413A-A638-E79986B8D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487" y="1416756"/>
            <a:ext cx="3652554" cy="3664424"/>
          </a:xfrm>
          <a:prstGeom prst="rect">
            <a:avLst/>
          </a:prstGeom>
        </p:spPr>
      </p:pic>
    </p:spTree>
    <p:extLst>
      <p:ext uri="{BB962C8B-B14F-4D97-AF65-F5344CB8AC3E}">
        <p14:creationId xmlns:p14="http://schemas.microsoft.com/office/powerpoint/2010/main" val="3371231595"/>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Box 3">
            <a:extLst>
              <a:ext uri="{FF2B5EF4-FFF2-40B4-BE49-F238E27FC236}">
                <a16:creationId xmlns:a16="http://schemas.microsoft.com/office/drawing/2014/main" id="{0F7D5B9D-92EA-4EF9-9335-EE9823630411}"/>
              </a:ext>
            </a:extLst>
          </p:cNvPr>
          <p:cNvSpPr txBox="1"/>
          <p:nvPr/>
        </p:nvSpPr>
        <p:spPr>
          <a:xfrm>
            <a:off x="965836" y="5583675"/>
            <a:ext cx="790601" cy="369332"/>
          </a:xfrm>
          <a:prstGeom prst="rect">
            <a:avLst/>
          </a:prstGeom>
          <a:noFill/>
        </p:spPr>
        <p:txBody>
          <a:bodyPr wrap="none" rtlCol="0">
            <a:spAutoFit/>
          </a:bodyPr>
          <a:lstStyle/>
          <a:p>
            <a:r>
              <a:rPr lang="en-US"/>
              <a:t>Expert</a:t>
            </a:r>
          </a:p>
        </p:txBody>
      </p:sp>
      <p:pic>
        <p:nvPicPr>
          <p:cNvPr id="7" name="Picture 6">
            <a:extLst>
              <a:ext uri="{FF2B5EF4-FFF2-40B4-BE49-F238E27FC236}">
                <a16:creationId xmlns:a16="http://schemas.microsoft.com/office/drawing/2014/main" id="{3788CC4A-621A-4370-924E-A3CB23BD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133" y="2497540"/>
            <a:ext cx="1685352" cy="1599390"/>
          </a:xfrm>
          <a:prstGeom prst="rect">
            <a:avLst/>
          </a:prstGeom>
        </p:spPr>
      </p:pic>
      <p:cxnSp>
        <p:nvCxnSpPr>
          <p:cNvPr id="6" name="Straight Arrow Connector 5">
            <a:extLst>
              <a:ext uri="{FF2B5EF4-FFF2-40B4-BE49-F238E27FC236}">
                <a16:creationId xmlns:a16="http://schemas.microsoft.com/office/drawing/2014/main" id="{8248E465-2F0A-4983-9667-AC6604D10CCC}"/>
              </a:ext>
            </a:extLst>
          </p:cNvPr>
          <p:cNvCxnSpPr/>
          <p:nvPr/>
        </p:nvCxnSpPr>
        <p:spPr>
          <a:xfrm flipV="1">
            <a:off x="2347608" y="4096930"/>
            <a:ext cx="1232171" cy="6485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ECEB35-4377-48FA-96DD-8B4E9C4AE58B}"/>
              </a:ext>
            </a:extLst>
          </p:cNvPr>
          <p:cNvSpPr txBox="1"/>
          <p:nvPr/>
        </p:nvSpPr>
        <p:spPr>
          <a:xfrm>
            <a:off x="5263572" y="4810133"/>
            <a:ext cx="1443024" cy="369332"/>
          </a:xfrm>
          <a:prstGeom prst="rect">
            <a:avLst/>
          </a:prstGeom>
          <a:noFill/>
        </p:spPr>
        <p:txBody>
          <a:bodyPr wrap="none" rtlCol="0">
            <a:spAutoFit/>
          </a:bodyPr>
          <a:lstStyle/>
          <a:p>
            <a:pPr algn="ctr"/>
            <a:r>
              <a:rPr lang="en-US"/>
              <a:t>Milestone 2</a:t>
            </a:r>
          </a:p>
        </p:txBody>
      </p:sp>
      <p:pic>
        <p:nvPicPr>
          <p:cNvPr id="16" name="Picture 15">
            <a:extLst>
              <a:ext uri="{FF2B5EF4-FFF2-40B4-BE49-F238E27FC236}">
                <a16:creationId xmlns:a16="http://schemas.microsoft.com/office/drawing/2014/main" id="{C18CE7FB-76DE-40BF-8775-915CC0343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19" y="244022"/>
            <a:ext cx="1648486" cy="1474531"/>
          </a:xfrm>
          <a:prstGeom prst="rect">
            <a:avLst/>
          </a:prstGeom>
        </p:spPr>
      </p:pic>
      <p:pic>
        <p:nvPicPr>
          <p:cNvPr id="18" name="Picture 17">
            <a:extLst>
              <a:ext uri="{FF2B5EF4-FFF2-40B4-BE49-F238E27FC236}">
                <a16:creationId xmlns:a16="http://schemas.microsoft.com/office/drawing/2014/main" id="{A634C175-7948-4DDC-9DBF-7598FA99F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27" y="2027925"/>
            <a:ext cx="1400031" cy="1547083"/>
          </a:xfrm>
          <a:prstGeom prst="rect">
            <a:avLst/>
          </a:prstGeom>
        </p:spPr>
      </p:pic>
      <p:pic>
        <p:nvPicPr>
          <p:cNvPr id="20" name="Picture 19">
            <a:extLst>
              <a:ext uri="{FF2B5EF4-FFF2-40B4-BE49-F238E27FC236}">
                <a16:creationId xmlns:a16="http://schemas.microsoft.com/office/drawing/2014/main" id="{6D5649D6-3D66-4400-86E8-E41A472FD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472" y="4036592"/>
            <a:ext cx="1406133" cy="1547083"/>
          </a:xfrm>
          <a:prstGeom prst="rect">
            <a:avLst/>
          </a:prstGeom>
        </p:spPr>
      </p:pic>
      <p:sp>
        <p:nvSpPr>
          <p:cNvPr id="21" name="TextBox 20">
            <a:extLst>
              <a:ext uri="{FF2B5EF4-FFF2-40B4-BE49-F238E27FC236}">
                <a16:creationId xmlns:a16="http://schemas.microsoft.com/office/drawing/2014/main" id="{5CCC0FCF-52ED-4D6A-833D-B21F62EBED8A}"/>
              </a:ext>
            </a:extLst>
          </p:cNvPr>
          <p:cNvSpPr txBox="1"/>
          <p:nvPr/>
        </p:nvSpPr>
        <p:spPr>
          <a:xfrm>
            <a:off x="556627" y="3547697"/>
            <a:ext cx="1404936" cy="369332"/>
          </a:xfrm>
          <a:prstGeom prst="rect">
            <a:avLst/>
          </a:prstGeom>
          <a:noFill/>
        </p:spPr>
        <p:txBody>
          <a:bodyPr wrap="none" rtlCol="0">
            <a:spAutoFit/>
          </a:bodyPr>
          <a:lstStyle/>
          <a:p>
            <a:r>
              <a:rPr lang="en-US"/>
              <a:t>Intermediate</a:t>
            </a:r>
          </a:p>
        </p:txBody>
      </p:sp>
      <p:sp>
        <p:nvSpPr>
          <p:cNvPr id="22" name="TextBox 21">
            <a:extLst>
              <a:ext uri="{FF2B5EF4-FFF2-40B4-BE49-F238E27FC236}">
                <a16:creationId xmlns:a16="http://schemas.microsoft.com/office/drawing/2014/main" id="{430403E9-E825-46CA-81F5-F40F7530F2BD}"/>
              </a:ext>
            </a:extLst>
          </p:cNvPr>
          <p:cNvSpPr txBox="1"/>
          <p:nvPr/>
        </p:nvSpPr>
        <p:spPr>
          <a:xfrm>
            <a:off x="830941" y="1618140"/>
            <a:ext cx="824841" cy="369332"/>
          </a:xfrm>
          <a:prstGeom prst="rect">
            <a:avLst/>
          </a:prstGeom>
          <a:noFill/>
        </p:spPr>
        <p:txBody>
          <a:bodyPr wrap="none" rtlCol="0">
            <a:spAutoFit/>
          </a:bodyPr>
          <a:lstStyle/>
          <a:p>
            <a:r>
              <a:rPr lang="en-US"/>
              <a:t>Novice</a:t>
            </a:r>
          </a:p>
        </p:txBody>
      </p:sp>
      <p:cxnSp>
        <p:nvCxnSpPr>
          <p:cNvPr id="23" name="Straight Arrow Connector 22">
            <a:extLst>
              <a:ext uri="{FF2B5EF4-FFF2-40B4-BE49-F238E27FC236}">
                <a16:creationId xmlns:a16="http://schemas.microsoft.com/office/drawing/2014/main" id="{92250A1E-303E-4A1C-8552-FCBAB6279C47}"/>
              </a:ext>
            </a:extLst>
          </p:cNvPr>
          <p:cNvCxnSpPr/>
          <p:nvPr/>
        </p:nvCxnSpPr>
        <p:spPr>
          <a:xfrm>
            <a:off x="2183184" y="3338947"/>
            <a:ext cx="1343422" cy="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BB8C2F2-975E-4585-8203-E27B1EAA8BE1}"/>
              </a:ext>
            </a:extLst>
          </p:cNvPr>
          <p:cNvCxnSpPr/>
          <p:nvPr/>
        </p:nvCxnSpPr>
        <p:spPr>
          <a:xfrm>
            <a:off x="2238658" y="1718553"/>
            <a:ext cx="1450998" cy="86241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B0FA60-83DB-47F5-AB06-B33FD64A9031}"/>
              </a:ext>
            </a:extLst>
          </p:cNvPr>
          <p:cNvCxnSpPr/>
          <p:nvPr/>
        </p:nvCxnSpPr>
        <p:spPr>
          <a:xfrm flipV="1">
            <a:off x="5656865" y="1718553"/>
            <a:ext cx="2021501" cy="84803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25436E-D16D-4DFC-80B3-CBE6A6346936}"/>
              </a:ext>
            </a:extLst>
          </p:cNvPr>
          <p:cNvCxnSpPr/>
          <p:nvPr/>
        </p:nvCxnSpPr>
        <p:spPr>
          <a:xfrm flipV="1">
            <a:off x="5699815" y="3298364"/>
            <a:ext cx="1935600" cy="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0CE3287-3C78-4D97-9901-8F25023DE891}"/>
              </a:ext>
            </a:extLst>
          </p:cNvPr>
          <p:cNvCxnSpPr/>
          <p:nvPr/>
        </p:nvCxnSpPr>
        <p:spPr>
          <a:xfrm>
            <a:off x="5699815" y="4112379"/>
            <a:ext cx="2192559" cy="30880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331A65-2920-42A3-8E51-E3FDCBCFBB48}"/>
              </a:ext>
            </a:extLst>
          </p:cNvPr>
          <p:cNvSpPr txBox="1"/>
          <p:nvPr/>
        </p:nvSpPr>
        <p:spPr>
          <a:xfrm>
            <a:off x="8041532" y="1407268"/>
            <a:ext cx="593432" cy="369332"/>
          </a:xfrm>
          <a:prstGeom prst="rect">
            <a:avLst/>
          </a:prstGeom>
          <a:noFill/>
        </p:spPr>
        <p:txBody>
          <a:bodyPr wrap="none" rtlCol="0">
            <a:spAutoFit/>
          </a:bodyPr>
          <a:lstStyle/>
          <a:p>
            <a:r>
              <a:rPr lang="en-US"/>
              <a:t>0.20</a:t>
            </a:r>
          </a:p>
        </p:txBody>
      </p:sp>
      <p:sp>
        <p:nvSpPr>
          <p:cNvPr id="34" name="TextBox 33">
            <a:extLst>
              <a:ext uri="{FF2B5EF4-FFF2-40B4-BE49-F238E27FC236}">
                <a16:creationId xmlns:a16="http://schemas.microsoft.com/office/drawing/2014/main" id="{CD2EADB1-925E-408C-BE5B-00DF211CE70F}"/>
              </a:ext>
            </a:extLst>
          </p:cNvPr>
          <p:cNvSpPr txBox="1"/>
          <p:nvPr/>
        </p:nvSpPr>
        <p:spPr>
          <a:xfrm>
            <a:off x="7892374" y="2969615"/>
            <a:ext cx="593432" cy="369332"/>
          </a:xfrm>
          <a:prstGeom prst="rect">
            <a:avLst/>
          </a:prstGeom>
          <a:noFill/>
        </p:spPr>
        <p:txBody>
          <a:bodyPr wrap="none" rtlCol="0">
            <a:spAutoFit/>
          </a:bodyPr>
          <a:lstStyle/>
          <a:p>
            <a:r>
              <a:rPr lang="en-US"/>
              <a:t>0.50</a:t>
            </a:r>
          </a:p>
        </p:txBody>
      </p:sp>
      <p:sp>
        <p:nvSpPr>
          <p:cNvPr id="35" name="TextBox 34">
            <a:extLst>
              <a:ext uri="{FF2B5EF4-FFF2-40B4-BE49-F238E27FC236}">
                <a16:creationId xmlns:a16="http://schemas.microsoft.com/office/drawing/2014/main" id="{BE934384-5AA1-48CE-9B19-EBD220CCE58F}"/>
              </a:ext>
            </a:extLst>
          </p:cNvPr>
          <p:cNvSpPr txBox="1"/>
          <p:nvPr/>
        </p:nvSpPr>
        <p:spPr>
          <a:xfrm>
            <a:off x="8041532" y="4347296"/>
            <a:ext cx="593432" cy="369332"/>
          </a:xfrm>
          <a:prstGeom prst="rect">
            <a:avLst/>
          </a:prstGeom>
          <a:noFill/>
        </p:spPr>
        <p:txBody>
          <a:bodyPr wrap="none" rtlCol="0">
            <a:spAutoFit/>
          </a:bodyPr>
          <a:lstStyle/>
          <a:p>
            <a:r>
              <a:rPr lang="en-US"/>
              <a:t>0.90</a:t>
            </a:r>
          </a:p>
        </p:txBody>
      </p:sp>
    </p:spTree>
    <p:extLst>
      <p:ext uri="{BB962C8B-B14F-4D97-AF65-F5344CB8AC3E}">
        <p14:creationId xmlns:p14="http://schemas.microsoft.com/office/powerpoint/2010/main" val="3390115825"/>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34D4042-EE20-43E2-AE97-DA79626996BF}"/>
              </a:ext>
            </a:extLst>
          </p:cNvPr>
          <p:cNvSpPr>
            <a:spLocks noGrp="1"/>
          </p:cNvSpPr>
          <p:nvPr>
            <p:ph type="title"/>
          </p:nvPr>
        </p:nvSpPr>
        <p:spPr/>
        <p:txBody>
          <a:bodyPr/>
          <a:lstStyle/>
          <a:p>
            <a:r>
              <a:rPr lang="en-US"/>
              <a:t>Scoring Criteria – Phase 2 (~6 weeks)</a:t>
            </a:r>
          </a:p>
        </p:txBody>
      </p:sp>
      <p:sp>
        <p:nvSpPr>
          <p:cNvPr id="3" name="Content Placeholder 2">
            <a:extLst>
              <a:ext uri="{FF2B5EF4-FFF2-40B4-BE49-F238E27FC236}">
                <a16:creationId xmlns:a16="http://schemas.microsoft.com/office/drawing/2014/main" id="{C93E087A-8FAF-4FCF-BB8B-744B30C036F2}"/>
              </a:ext>
            </a:extLst>
          </p:cNvPr>
          <p:cNvSpPr>
            <a:spLocks noGrp="1"/>
          </p:cNvSpPr>
          <p:nvPr>
            <p:ph idx="1"/>
          </p:nvPr>
        </p:nvSpPr>
        <p:spPr>
          <a:xfrm>
            <a:off x="838200" y="1608667"/>
            <a:ext cx="6477000" cy="4247991"/>
          </a:xfrm>
        </p:spPr>
        <p:txBody>
          <a:bodyPr/>
          <a:lstStyle/>
          <a:p>
            <a:r>
              <a:rPr lang="en-US" sz="2800"/>
              <a:t>Two-part scoring</a:t>
            </a:r>
          </a:p>
          <a:p>
            <a:pPr lvl="1"/>
            <a:r>
              <a:rPr lang="en-US" sz="2600"/>
              <a:t>Scored by Panel of Senior VA Experts, same criteria as before</a:t>
            </a:r>
          </a:p>
          <a:p>
            <a:pPr lvl="1"/>
            <a:r>
              <a:rPr lang="en-US" sz="2600"/>
              <a:t>Beta Testing Accuracy Metrics</a:t>
            </a:r>
          </a:p>
          <a:p>
            <a:r>
              <a:rPr lang="en-US" sz="2800"/>
              <a:t>A total of $150,000 will be awarded to finalists based on standing</a:t>
            </a:r>
          </a:p>
          <a:p>
            <a:endParaRPr lang="en-US"/>
          </a:p>
        </p:txBody>
      </p:sp>
      <p:pic>
        <p:nvPicPr>
          <p:cNvPr id="4" name="Picture 3">
            <a:extLst>
              <a:ext uri="{FF2B5EF4-FFF2-40B4-BE49-F238E27FC236}">
                <a16:creationId xmlns:a16="http://schemas.microsoft.com/office/drawing/2014/main" id="{3288E4D6-449A-441D-8D57-FD0569A9C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443" y="1477391"/>
            <a:ext cx="3652554" cy="3664424"/>
          </a:xfrm>
          <a:prstGeom prst="rect">
            <a:avLst/>
          </a:prstGeom>
        </p:spPr>
      </p:pic>
    </p:spTree>
    <p:extLst>
      <p:ext uri="{BB962C8B-B14F-4D97-AF65-F5344CB8AC3E}">
        <p14:creationId xmlns:p14="http://schemas.microsoft.com/office/powerpoint/2010/main" val="576430616"/>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DBA1AAD-08C0-4CFC-A082-8F18F1C26B6B}"/>
              </a:ext>
            </a:extLst>
          </p:cNvPr>
          <p:cNvSpPr>
            <a:spLocks noGrp="1"/>
          </p:cNvSpPr>
          <p:nvPr>
            <p:ph type="ctrTitle"/>
          </p:nvPr>
        </p:nvSpPr>
        <p:spPr/>
        <p:txBody>
          <a:bodyPr/>
          <a:lstStyle/>
          <a:p>
            <a:r>
              <a:rPr lang="en-US"/>
              <a:t>AI Pilots and Research</a:t>
            </a:r>
          </a:p>
        </p:txBody>
      </p:sp>
    </p:spTree>
    <p:extLst>
      <p:ext uri="{BB962C8B-B14F-4D97-AF65-F5344CB8AC3E}">
        <p14:creationId xmlns:p14="http://schemas.microsoft.com/office/powerpoint/2010/main" val="1055244704"/>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C7B0DF1-61AA-418B-A927-9D1549E6CB5F}"/>
              </a:ext>
            </a:extLst>
          </p:cNvPr>
          <p:cNvSpPr>
            <a:spLocks noGrp="1"/>
          </p:cNvSpPr>
          <p:nvPr>
            <p:ph idx="1"/>
          </p:nvPr>
        </p:nvSpPr>
        <p:spPr>
          <a:xfrm>
            <a:off x="847397" y="1558984"/>
            <a:ext cx="6117234" cy="3740031"/>
          </a:xfrm>
        </p:spPr>
        <p:txBody>
          <a:bodyPr>
            <a:noAutofit/>
          </a:bodyPr>
          <a:lstStyle/>
          <a:p>
            <a:pPr>
              <a:lnSpc>
                <a:spcPct val="115000"/>
              </a:lnSpc>
            </a:pPr>
            <a:r>
              <a:rPr lang="en-US" sz="1800">
                <a:ea typeface="Arial" panose="020b0604020202020204" pitchFamily="34" charset="0"/>
              </a:rPr>
              <a:t>Leverages AI/machine vision to compare medication in image in hand versus in health record</a:t>
            </a:r>
          </a:p>
          <a:p>
            <a:pPr>
              <a:lnSpc>
                <a:spcPct val="115000"/>
              </a:lnSpc>
            </a:pPr>
            <a:r>
              <a:rPr lang="en-US" sz="1800">
                <a:ea typeface="Arial" panose="020b0604020202020204" pitchFamily="34" charset="0"/>
              </a:rPr>
              <a:t>FDA Drug API to </a:t>
            </a:r>
            <a:r>
              <a:rPr lang="en-US" sz="1800"/>
              <a:t>National Drug Code</a:t>
            </a:r>
            <a:r>
              <a:rPr lang="en-US" sz="1800">
                <a:ea typeface="Arial" panose="020b0604020202020204" pitchFamily="34" charset="0"/>
              </a:rPr>
              <a:t> data source of medication and adverse events, and compound composition:</a:t>
            </a:r>
          </a:p>
          <a:p>
            <a:pPr>
              <a:lnSpc>
                <a:spcPct val="115000"/>
              </a:lnSpc>
            </a:pPr>
            <a:r>
              <a:rPr lang="en-US" sz="1800">
                <a:ea typeface="Arial" panose="020b0604020202020204" pitchFamily="34" charset="0"/>
              </a:rPr>
              <a:t>VA Health API to access veterans’ data on medication, demographics, and immunization data sets:</a:t>
            </a:r>
          </a:p>
          <a:p>
            <a:pPr>
              <a:lnSpc>
                <a:spcPct val="115000"/>
              </a:lnSpc>
            </a:pPr>
            <a:r>
              <a:rPr lang="en-US" sz="1800">
                <a:ea typeface="Arial" panose="020b0604020202020204" pitchFamily="34" charset="0"/>
              </a:rPr>
              <a:t>Census data to improve health equity challenges with social economics, housing, and underserved communities.</a:t>
            </a:r>
          </a:p>
          <a:p>
            <a:pPr>
              <a:lnSpc>
                <a:spcPct val="115000"/>
              </a:lnSpc>
            </a:pPr>
            <a:r>
              <a:rPr lang="en-US" sz="1800"/>
              <a:t>Winner of “Future of Health” in national competition</a:t>
            </a:r>
          </a:p>
          <a:p>
            <a:pPr>
              <a:lnSpc>
                <a:spcPct val="115000"/>
              </a:lnSpc>
            </a:pPr>
            <a:r>
              <a:rPr lang="en-US" sz="1800"/>
              <a:t>Estimated average practitioner’s office could save approximately 4900 hours a year of phone calls.</a:t>
            </a:r>
          </a:p>
        </p:txBody>
      </p:sp>
      <p:sp>
        <p:nvSpPr>
          <p:cNvPr id="4" name="Title 3">
            <a:extLst>
              <a:ext uri="{FF2B5EF4-FFF2-40B4-BE49-F238E27FC236}">
                <a16:creationId xmlns:a16="http://schemas.microsoft.com/office/drawing/2014/main" id="{4C6E29EC-20DB-49F5-9BB4-0B6840FCD970}"/>
              </a:ext>
            </a:extLst>
          </p:cNvPr>
          <p:cNvSpPr>
            <a:spLocks noGrp="1"/>
          </p:cNvSpPr>
          <p:nvPr>
            <p:ph type="title"/>
          </p:nvPr>
        </p:nvSpPr>
        <p:spPr>
          <a:xfrm>
            <a:off x="838199" y="189781"/>
            <a:ext cx="8665564" cy="985219"/>
          </a:xfrm>
        </p:spPr>
        <p:txBody>
          <a:bodyPr/>
          <a:lstStyle/>
          <a:p>
            <a:r>
              <a:rPr lang="en-US"/>
              <a:t>AI Tech Sprint Results: </a:t>
            </a:r>
            <a:br>
              <a:rPr lang="en-US"/>
            </a:br>
            <a:r>
              <a:rPr lang="en-US"/>
              <a:t>Medication Adherence (CuraPatient)</a:t>
            </a:r>
          </a:p>
        </p:txBody>
      </p:sp>
      <p:pic>
        <p:nvPicPr>
          <p:cNvPr id="9" name="image1.png">
            <a:extLst>
              <a:ext uri="{FF2B5EF4-FFF2-40B4-BE49-F238E27FC236}">
                <a16:creationId xmlns:a16="http://schemas.microsoft.com/office/drawing/2014/main" id="{F722009D-BE21-4860-AF43-5077BA3C274C}"/>
              </a:ext>
            </a:extLst>
          </p:cNvPr>
          <p:cNvPicPr/>
          <p:nvPr/>
        </p:nvPicPr>
        <p:blipFill>
          <a:blip r:embed="rId3"/>
          <a:srcRect r="45641"/>
          <a:stretch>
            <a:fillRect/>
          </a:stretch>
        </p:blipFill>
        <p:spPr>
          <a:xfrm>
            <a:off x="7073016" y="1295770"/>
            <a:ext cx="4861495" cy="4629573"/>
          </a:xfrm>
          <a:prstGeom prst="rect">
            <a:avLst/>
          </a:prstGeom>
        </p:spPr>
      </p:pic>
    </p:spTree>
    <p:extLst>
      <p:ext uri="{BB962C8B-B14F-4D97-AF65-F5344CB8AC3E}">
        <p14:creationId xmlns:p14="http://schemas.microsoft.com/office/powerpoint/2010/main" val="657141377"/>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40575FCE-6DB2-4657-8B6F-3D6E1DF85E6D}"/>
              </a:ext>
            </a:extLst>
          </p:cNvPr>
          <p:cNvSpPr>
            <a:spLocks noGrp="1"/>
          </p:cNvSpPr>
          <p:nvPr>
            <p:ph type="title"/>
          </p:nvPr>
        </p:nvSpPr>
        <p:spPr>
          <a:xfrm>
            <a:off x="668383" y="354608"/>
            <a:ext cx="9065552" cy="752929"/>
          </a:xfrm>
        </p:spPr>
        <p:txBody>
          <a:bodyPr/>
          <a:lstStyle/>
          <a:p>
            <a:r>
              <a:rPr lang="en-US"/>
              <a:t>Overview</a:t>
            </a:r>
          </a:p>
        </p:txBody>
      </p:sp>
      <p:sp>
        <p:nvSpPr>
          <p:cNvPr id="10" name="Content Placeholder 9">
            <a:extLst>
              <a:ext uri="{FF2B5EF4-FFF2-40B4-BE49-F238E27FC236}">
                <a16:creationId xmlns:a16="http://schemas.microsoft.com/office/drawing/2014/main" id="{6173BA77-9F97-47EE-80BA-1DFADF8AD72C}"/>
              </a:ext>
            </a:extLst>
          </p:cNvPr>
          <p:cNvSpPr>
            <a:spLocks noGrp="1"/>
          </p:cNvSpPr>
          <p:nvPr>
            <p:ph idx="1"/>
          </p:nvPr>
        </p:nvSpPr>
        <p:spPr>
          <a:xfrm>
            <a:off x="668382" y="1761664"/>
            <a:ext cx="8190609" cy="3491182"/>
          </a:xfrm>
        </p:spPr>
        <p:txBody>
          <a:bodyPr>
            <a:normAutofit/>
          </a:bodyPr>
          <a:lstStyle/>
          <a:p>
            <a:pPr marL="457200" indent="-457200">
              <a:buFont typeface="+mj-lt"/>
              <a:buAutoNum type="arabicPeriod"/>
            </a:pPr>
            <a:r>
              <a:rPr lang="en-US" sz="3200"/>
              <a:t>Why AI at VA?</a:t>
            </a:r>
          </a:p>
          <a:p>
            <a:pPr marL="457200" indent="-457200">
              <a:buFont typeface="+mj-lt"/>
              <a:buAutoNum type="arabicPeriod"/>
            </a:pPr>
            <a:r>
              <a:rPr lang="en-US" sz="3200"/>
              <a:t>AI Tech Sprints</a:t>
            </a:r>
          </a:p>
          <a:p>
            <a:pPr marL="457200" indent="-457200">
              <a:buFont typeface="+mj-lt"/>
              <a:buAutoNum type="arabicPeriod"/>
            </a:pPr>
            <a:r>
              <a:rPr lang="en-US" sz="3200"/>
              <a:t>The Future</a:t>
            </a:r>
          </a:p>
          <a:p>
            <a:pPr marL="457200" indent="-457200">
              <a:buFont typeface="+mj-lt"/>
              <a:buAutoNum type="arabicPeriod"/>
            </a:pPr>
            <a:r>
              <a:rPr lang="en-US" sz="3200"/>
              <a:t>My Pathway</a:t>
            </a:r>
          </a:p>
          <a:p>
            <a:pPr marL="457200" indent="-457200">
              <a:buFont typeface="+mj-lt"/>
              <a:buAutoNum type="arabicPeriod"/>
            </a:pPr>
            <a:r>
              <a:rPr lang="en-US" sz="3200"/>
              <a:t>Getting Involved</a:t>
            </a:r>
          </a:p>
        </p:txBody>
      </p:sp>
    </p:spTree>
    <p:extLst>
      <p:ext uri="{BB962C8B-B14F-4D97-AF65-F5344CB8AC3E}">
        <p14:creationId xmlns:p14="http://schemas.microsoft.com/office/powerpoint/2010/main" val="1803817387"/>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curapatient-trimmed2">
            <a:hlinkClick action="ppaction://media"/>
            <a:hlinkHover action="ppaction://ole?verb=0"/>
            <a:extLst>
              <a:ext uri="{FF2B5EF4-FFF2-40B4-BE49-F238E27FC236}">
                <a16:creationId xmlns:a16="http://schemas.microsoft.com/office/drawing/2014/main" id="{C3F634BE-74F9-40B0-BA94-D287C8E3984A}"/>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501041" y="345281"/>
            <a:ext cx="9540106" cy="5366310"/>
          </a:xfrm>
          <a:prstGeom prst="rect">
            <a:avLst/>
          </a:prstGeom>
          <a:effectLst>
            <a:softEdge rad="31750"/>
          </a:effectLst>
        </p:spPr>
      </p:pic>
    </p:spTree>
    <p:extLst>
      <p:ext uri="{BB962C8B-B14F-4D97-AF65-F5344CB8AC3E}">
        <p14:creationId xmlns:p14="http://schemas.microsoft.com/office/powerpoint/2010/main" val="1704629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8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0" mute="1">
                <p:cTn id="13" repeatCount="indefinite" fill="remove"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4" name="TextBox 3">
            <a:extLst>
              <a:ext uri="{FF2B5EF4-FFF2-40B4-BE49-F238E27FC236}">
                <a16:creationId xmlns:a16="http://schemas.microsoft.com/office/drawing/2014/main" id="{EABCD29B-F093-4A1A-BBE1-7A9A284B6643}"/>
              </a:ext>
            </a:extLst>
          </p:cNvPr>
          <p:cNvSpPr txBox="1"/>
          <p:nvPr>
            <p:custDataLst>
              <p:tags r:id="rId4"/>
            </p:custDataLst>
          </p:nvPr>
        </p:nvSpPr>
        <p:spPr>
          <a:xfrm>
            <a:off x="1275725" y="3055315"/>
            <a:ext cx="3053805" cy="2153731"/>
          </a:xfrm>
          <a:prstGeom prst="rect">
            <a:avLst/>
          </a:prstGeom>
          <a:noFill/>
        </p:spPr>
        <p:txBody>
          <a:bodyPr wrap="square" lIns="0" rIns="0" rtlCol="0">
            <a:spAutoFit/>
          </a:bodyPr>
          <a:lstStyle/>
          <a:p>
            <a:pPr marR="0" lvl="1" rtl="0">
              <a:lnSpc>
                <a:spcPct val="107000"/>
              </a:lnSpc>
              <a:spcBef>
                <a:spcPct val="0"/>
              </a:spcBef>
              <a:spcAft>
                <a:spcPts val="800"/>
              </a:spcAft>
            </a:pPr>
            <a:r>
              <a:rPr lang="en-US">
                <a:effectLst/>
                <a:ea typeface="Calibri" panose="020f0502020204030204" pitchFamily="34" charset="0"/>
                <a:cs typeface="Arial" panose="020b0604020202020204" pitchFamily="34" charset="0"/>
              </a:rPr>
              <a:t>Runs in the background of a patient's phones and records patterns of usage.  That is compared to a digital phenotype of an individual with diagnosed mental health disorders</a:t>
            </a:r>
          </a:p>
        </p:txBody>
      </p:sp>
      <p:sp>
        <p:nvSpPr>
          <p:cNvPr id="5" name="Oval 4">
            <a:extLst>
              <a:ext uri="{FF2B5EF4-FFF2-40B4-BE49-F238E27FC236}">
                <a16:creationId xmlns:a16="http://schemas.microsoft.com/office/drawing/2014/main" id="{BCC7300F-1260-4DE4-B8C3-C4AB99E3E6F2}"/>
              </a:ext>
            </a:extLst>
          </p:cNvPr>
          <p:cNvSpPr/>
          <p:nvPr>
            <p:custDataLst>
              <p:tags r:id="rId5"/>
            </p:custDataLst>
          </p:nvPr>
        </p:nvSpPr>
        <p:spPr>
          <a:xfrm>
            <a:off x="678066" y="3532412"/>
            <a:ext cx="701268" cy="701268"/>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Prometo Medium" panose="020b0704030203060203" pitchFamily="34" charset="0"/>
              </a:rPr>
              <a:t>1</a:t>
            </a:r>
          </a:p>
        </p:txBody>
      </p:sp>
      <p:sp>
        <p:nvSpPr>
          <p:cNvPr id="6" name="TextBox 5">
            <a:extLst>
              <a:ext uri="{FF2B5EF4-FFF2-40B4-BE49-F238E27FC236}">
                <a16:creationId xmlns:a16="http://schemas.microsoft.com/office/drawing/2014/main" id="{00A64C5F-5C90-48B9-8A9E-AD88520398B4}"/>
              </a:ext>
            </a:extLst>
          </p:cNvPr>
          <p:cNvSpPr txBox="1"/>
          <p:nvPr>
            <p:custDataLst>
              <p:tags r:id="rId6"/>
            </p:custDataLst>
          </p:nvPr>
        </p:nvSpPr>
        <p:spPr>
          <a:xfrm>
            <a:off x="8443086" y="3161656"/>
            <a:ext cx="2838435" cy="1561005"/>
          </a:xfrm>
          <a:prstGeom prst="rect">
            <a:avLst/>
          </a:prstGeom>
          <a:noFill/>
        </p:spPr>
        <p:txBody>
          <a:bodyPr wrap="square" lIns="0" rIns="0" rtlCol="0">
            <a:spAutoFit/>
          </a:bodyPr>
          <a:lstStyle/>
          <a:p>
            <a:pPr marR="0" lvl="1" rtl="0">
              <a:lnSpc>
                <a:spcPct val="107000"/>
              </a:lnSpc>
              <a:spcBef>
                <a:spcPct val="0"/>
              </a:spcBef>
              <a:spcAft>
                <a:spcPts val="800"/>
              </a:spcAft>
            </a:pPr>
            <a:r>
              <a:rPr lang="en-US" sz="1800">
                <a:effectLst/>
                <a:ea typeface="Calibri" panose="020f0502020204030204" pitchFamily="34" charset="0"/>
                <a:cs typeface="Arial" panose="020b0604020202020204" pitchFamily="34" charset="0"/>
              </a:rPr>
              <a:t>Information can increase Veterans' awareness and lead to changes in treatment direction by the provider </a:t>
            </a:r>
          </a:p>
        </p:txBody>
      </p:sp>
      <p:sp>
        <p:nvSpPr>
          <p:cNvPr id="7" name="Oval 6">
            <a:extLst>
              <a:ext uri="{FF2B5EF4-FFF2-40B4-BE49-F238E27FC236}">
                <a16:creationId xmlns:a16="http://schemas.microsoft.com/office/drawing/2014/main" id="{29BAFAC8-24F0-4FD2-8B2E-0E95B5B09B7B}"/>
              </a:ext>
            </a:extLst>
          </p:cNvPr>
          <p:cNvSpPr/>
          <p:nvPr>
            <p:custDataLst>
              <p:tags r:id="rId7"/>
            </p:custDataLst>
          </p:nvPr>
        </p:nvSpPr>
        <p:spPr>
          <a:xfrm>
            <a:off x="7801396" y="3532412"/>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Prometo Medium" panose="020b0704030203060203" pitchFamily="34" charset="0"/>
              </a:rPr>
              <a:t>2</a:t>
            </a:r>
          </a:p>
        </p:txBody>
      </p:sp>
      <p:sp>
        <p:nvSpPr>
          <p:cNvPr id="2" name="Title 1">
            <a:extLst>
              <a:ext uri="{FF2B5EF4-FFF2-40B4-BE49-F238E27FC236}">
                <a16:creationId xmlns:a16="http://schemas.microsoft.com/office/drawing/2014/main" id="{8600DEAF-1C1D-4FDF-BC2A-C6773DA7488F}"/>
              </a:ext>
            </a:extLst>
          </p:cNvPr>
          <p:cNvSpPr>
            <a:spLocks noGrp="1"/>
          </p:cNvSpPr>
          <p:nvPr>
            <p:ph type="title"/>
            <p:custDataLst>
              <p:tags r:id="rId8"/>
            </p:custDataLst>
          </p:nvPr>
        </p:nvSpPr>
        <p:spPr>
          <a:xfrm>
            <a:off x="271757" y="491180"/>
            <a:ext cx="8665564" cy="752929"/>
          </a:xfrm>
        </p:spPr>
        <p:txBody>
          <a:bodyPr/>
          <a:lstStyle/>
          <a:p>
            <a:r>
              <a:rPr lang="en-US"/>
              <a:t>Mental Health Monitor App</a:t>
            </a:r>
          </a:p>
        </p:txBody>
      </p:sp>
    </p:spTree>
    <p:extLst>
      <p:ext uri="{BB962C8B-B14F-4D97-AF65-F5344CB8AC3E}">
        <p14:creationId xmlns:p14="http://schemas.microsoft.com/office/powerpoint/2010/main" val="502802321"/>
      </p:ext>
    </p:ext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Content Placeholder 2">
            <a:extLst>
              <a:ext uri="{FF2B5EF4-FFF2-40B4-BE49-F238E27FC236}">
                <a16:creationId xmlns:a16="http://schemas.microsoft.com/office/drawing/2014/main" id="{04E7565E-5693-44A6-BDA8-3D1FB1181F1A}"/>
              </a:ext>
            </a:extLst>
          </p:cNvPr>
          <p:cNvSpPr>
            <a:spLocks noGrp="1"/>
          </p:cNvSpPr>
          <p:nvPr>
            <p:ph idx="1"/>
            <p:custDataLst>
              <p:tags r:id="rId4"/>
            </p:custDataLst>
          </p:nvPr>
        </p:nvSpPr>
        <p:spPr>
          <a:xfrm>
            <a:off x="804485" y="1686408"/>
            <a:ext cx="6149049" cy="3897867"/>
          </a:xfrm>
        </p:spPr>
        <p:txBody>
          <a:bodyPr vert="horz" lIns="91440" tIns="45720" rIns="91440" bIns="45720" rtlCol="0" anchor="t">
            <a:normAutofit fontScale="70000" lnSpcReduction="20000"/>
          </a:bodyPr>
          <a:lstStyle/>
          <a:p>
            <a:pPr marL="285750" indent="-285750">
              <a:lnSpc>
                <a:spcPct val="115000"/>
              </a:lnSpc>
            </a:pPr>
            <a:r>
              <a:rPr lang="en-US">
                <a:latin typeface="Arial"/>
                <a:ea typeface="Arial" panose="020b0604020202020204" pitchFamily="34" charset="0"/>
                <a:cs typeface="Arial"/>
              </a:rPr>
              <a:t>VA operates a </a:t>
            </a:r>
            <a:r>
              <a:rPr lang="en-US" b="1">
                <a:latin typeface="Arial"/>
                <a:ea typeface="Arial" panose="020b0604020202020204" pitchFamily="34" charset="0"/>
                <a:cs typeface="Arial"/>
              </a:rPr>
              <a:t>Veterans Crisis Line (VCL) </a:t>
            </a:r>
            <a:r>
              <a:rPr lang="en-US">
                <a:latin typeface="Arial"/>
                <a:ea typeface="Arial" panose="020b0604020202020204" pitchFamily="34" charset="0"/>
                <a:cs typeface="Arial"/>
              </a:rPr>
              <a:t>available 24/7 to all veterans. Callers are sent a survey after each visit by the support team </a:t>
            </a:r>
            <a:r>
              <a:rPr lang="en-US" b="1" err="1">
                <a:latin typeface="Arial"/>
                <a:ea typeface="Arial" panose="020b0604020202020204" pitchFamily="34" charset="0"/>
                <a:cs typeface="Arial"/>
              </a:rPr>
              <a:t>Vsignals</a:t>
            </a:r>
            <a:r>
              <a:rPr lang="en-US">
                <a:latin typeface="Arial"/>
                <a:ea typeface="Arial" panose="020b0604020202020204" pitchFamily="34" charset="0"/>
                <a:cs typeface="Arial"/>
              </a:rPr>
              <a:t>.</a:t>
            </a:r>
          </a:p>
          <a:p>
            <a:pPr marL="285750" indent="-285750">
              <a:lnSpc>
                <a:spcPct val="115000"/>
              </a:lnSpc>
            </a:pPr>
            <a:r>
              <a:rPr lang="en-US">
                <a:latin typeface="Arial"/>
                <a:ea typeface="Arial" panose="020b0604020202020204" pitchFamily="34" charset="0"/>
                <a:cs typeface="Arial"/>
              </a:rPr>
              <a:t>Survey answers are plain text and screened by an antiquated rules-based system, resulting in over 90% false positive rate</a:t>
            </a:r>
          </a:p>
          <a:p>
            <a:pPr marL="285750" indent="-285750">
              <a:lnSpc>
                <a:spcPct val="115000"/>
              </a:lnSpc>
            </a:pPr>
            <a:r>
              <a:rPr lang="en-US">
                <a:latin typeface="Arial"/>
                <a:ea typeface="Arial" panose="020b0604020202020204" pitchFamily="34" charset="0"/>
                <a:cs typeface="Arial"/>
              </a:rPr>
              <a:t>The Suicidal Ideation Engine (SSIE) we are co-developing will apply natural language processing to improve message triage</a:t>
            </a:r>
          </a:p>
          <a:p>
            <a:pPr marL="285750" indent="-285750">
              <a:lnSpc>
                <a:spcPct val="115000"/>
              </a:lnSpc>
            </a:pPr>
            <a:r>
              <a:rPr lang="en-US" sz="2100">
                <a:latin typeface="Arial"/>
                <a:cs typeface="Arial"/>
              </a:rPr>
              <a:t>This system was prototyped using publicly accessible texts using the HHS/VA Blue Button System API</a:t>
            </a:r>
          </a:p>
          <a:p>
            <a:pPr marL="285750" indent="-285750">
              <a:lnSpc>
                <a:spcPct val="115000"/>
              </a:lnSpc>
            </a:pPr>
            <a:r>
              <a:rPr lang="en-US" sz="2100">
                <a:latin typeface="Arial"/>
                <a:cs typeface="Arial"/>
              </a:rPr>
              <a:t>We are piloting their prototype on a selection of VSignals messages in the Arches environment in VA Enterprise Cloud computing resources</a:t>
            </a:r>
          </a:p>
          <a:p>
            <a:pPr marL="285750" indent="-285750">
              <a:lnSpc>
                <a:spcPct val="114999"/>
              </a:lnSpc>
            </a:pPr>
            <a:endParaRPr lang="en-US">
              <a:latin typeface="Arial"/>
              <a:cs typeface="Arial"/>
            </a:endParaRPr>
          </a:p>
          <a:p>
            <a:endParaRPr lang="en-US">
              <a:cs typeface="Calibri"/>
            </a:endParaRPr>
          </a:p>
        </p:txBody>
      </p:sp>
      <p:sp>
        <p:nvSpPr>
          <p:cNvPr id="4" name="Title 3">
            <a:extLst>
              <a:ext uri="{FF2B5EF4-FFF2-40B4-BE49-F238E27FC236}">
                <a16:creationId xmlns:a16="http://schemas.microsoft.com/office/drawing/2014/main" id="{579B2AE7-041C-457E-A1B3-726C22945A28}"/>
              </a:ext>
            </a:extLst>
          </p:cNvPr>
          <p:cNvSpPr>
            <a:spLocks noGrp="1"/>
          </p:cNvSpPr>
          <p:nvPr>
            <p:ph type="title"/>
            <p:custDataLst>
              <p:tags r:id="rId5"/>
            </p:custDataLst>
          </p:nvPr>
        </p:nvSpPr>
        <p:spPr>
          <a:xfrm>
            <a:off x="838199" y="542841"/>
            <a:ext cx="9210857" cy="752929"/>
          </a:xfrm>
        </p:spPr>
        <p:txBody>
          <a:bodyPr lIns="91440" tIns="45720" rIns="91440" bIns="45720" anchor="t"/>
          <a:lstStyle/>
          <a:p>
            <a:r>
              <a:rPr lang="en-US"/>
              <a:t>AI Tech Sprint Results: Suicide Prevention System</a:t>
            </a:r>
            <a:endParaRPr lang="en-US">
              <a:cs typeface="Calibri"/>
            </a:endParaRPr>
          </a:p>
        </p:txBody>
      </p:sp>
      <p:pic>
        <p:nvPicPr>
          <p:cNvPr id="8" name="Picture 7">
            <a:extLst>
              <a:ext uri="{FF2B5EF4-FFF2-40B4-BE49-F238E27FC236}">
                <a16:creationId xmlns:a16="http://schemas.microsoft.com/office/drawing/2014/main" id="{E6598461-B487-4D09-B0D2-42FCDE4A6E7C}"/>
              </a:ext>
            </a:extLst>
          </p:cNvPr>
          <p:cNvPicPr>
            <a:picLocks noChangeAspect="1"/>
          </p:cNvPicPr>
          <p:nvPr>
            <p:custDataLst>
              <p:tags r:id="rId7"/>
            </p:custDataLst>
          </p:nvPr>
        </p:nvPicPr>
        <p:blipFill>
          <a:blip r:embed="rId6"/>
          <a:stretch>
            <a:fillRect/>
          </a:stretch>
        </p:blipFill>
        <p:spPr>
          <a:xfrm>
            <a:off x="6846629" y="1686408"/>
            <a:ext cx="5181598" cy="3226864"/>
          </a:xfrm>
          <a:prstGeom prst="rect">
            <a:avLst/>
          </a:prstGeom>
        </p:spPr>
      </p:pic>
    </p:spTree>
    <p:extLst>
      <p:ext uri="{BB962C8B-B14F-4D97-AF65-F5344CB8AC3E}">
        <p14:creationId xmlns:p14="http://schemas.microsoft.com/office/powerpoint/2010/main" val="1087104396"/>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6" name="Picture Placeholder 5">
            <a:extLst>
              <a:ext uri="{FF2B5EF4-FFF2-40B4-BE49-F238E27FC236}">
                <a16:creationId xmlns:a16="http://schemas.microsoft.com/office/drawing/2014/main" id="{2230AB65-04B0-4347-A279-BF6462C81306}"/>
              </a:ext>
            </a:extLst>
          </p:cNvPr>
          <p:cNvPicPr>
            <a:picLocks noGrp="1" noChangeAspect="1"/>
          </p:cNvPicPr>
          <p:nvPr>
            <p:ph type="pic" idx="14"/>
            <p:custDataLst>
              <p:tags r:id="rId5"/>
            </p:custDataLst>
          </p:nvPr>
        </p:nvPicPr>
        <p:blipFill>
          <a:blip r:embed="rId4">
            <a:extLst>
              <a:ext uri="{28A0092B-C50C-407E-A947-70E740481C1C}">
                <a14:useLocalDpi xmlns:a14="http://schemas.microsoft.com/office/drawing/2010/main" val="0"/>
              </a:ext>
            </a:extLst>
          </a:blip>
          <a:srcRect l="14256" r="14256"/>
          <a:stretch>
            <a:fillRect/>
          </a:stretch>
        </p:blipFill>
        <p:spPr>
          <a:effectLst>
            <a:softEdge rad="31750"/>
          </a:effectLst>
        </p:spPr>
      </p:pic>
      <p:sp>
        <p:nvSpPr>
          <p:cNvPr id="3" name="Content Placeholder 2">
            <a:extLst>
              <a:ext uri="{FF2B5EF4-FFF2-40B4-BE49-F238E27FC236}">
                <a16:creationId xmlns:a16="http://schemas.microsoft.com/office/drawing/2014/main" id="{8CBB7BBC-6F4B-436E-898D-EF33F01347EB}"/>
              </a:ext>
            </a:extLst>
          </p:cNvPr>
          <p:cNvSpPr>
            <a:spLocks noGrp="1"/>
          </p:cNvSpPr>
          <p:nvPr>
            <p:ph idx="1"/>
            <p:custDataLst>
              <p:tags r:id="rId6"/>
            </p:custDataLst>
          </p:nvPr>
        </p:nvSpPr>
        <p:spPr/>
        <p:txBody>
          <a:bodyPr vert="horz" lIns="91440" tIns="45720" rIns="91440" bIns="45720" rtlCol="0" anchor="t">
            <a:normAutofit fontScale="92500"/>
          </a:bodyPr>
          <a:lstStyle/>
          <a:p>
            <a:r>
              <a:rPr lang="en-US"/>
              <a:t>Timely identification of Veterans in crisis is imperative for lifesaving interventions.</a:t>
            </a:r>
          </a:p>
          <a:p>
            <a:r>
              <a:rPr lang="en-US"/>
              <a:t>The current rule-based filtering has resulted in a high false-positive rate, overwhelming the VA Veterans Crisis Line (VCL) and White House VA Hotline.</a:t>
            </a:r>
          </a:p>
          <a:p>
            <a:r>
              <a:rPr lang="en-US"/>
              <a:t>Implementing a natural language processing (NLP) engine will allow quicker, more accurate filtering of text responses, allowing the VCL and White House VA Hotline to identify and help Veterans in crisis quickly.</a:t>
            </a:r>
          </a:p>
        </p:txBody>
      </p:sp>
      <p:sp>
        <p:nvSpPr>
          <p:cNvPr id="4" name="Title 3">
            <a:extLst>
              <a:ext uri="{FF2B5EF4-FFF2-40B4-BE49-F238E27FC236}">
                <a16:creationId xmlns:a16="http://schemas.microsoft.com/office/drawing/2014/main" id="{8078B3AD-6DCD-46B5-8C5C-67C3DD0C0A4E}"/>
              </a:ext>
            </a:extLst>
          </p:cNvPr>
          <p:cNvSpPr>
            <a:spLocks noGrp="1"/>
          </p:cNvSpPr>
          <p:nvPr>
            <p:ph type="title"/>
            <p:custDataLst>
              <p:tags r:id="rId7"/>
            </p:custDataLst>
          </p:nvPr>
        </p:nvSpPr>
        <p:spPr/>
        <p:txBody>
          <a:bodyPr/>
          <a:lstStyle/>
          <a:p>
            <a:r>
              <a:rPr lang="en-US"/>
              <a:t>Suicidal Ideation Detection</a:t>
            </a:r>
          </a:p>
        </p:txBody>
      </p:sp>
    </p:spTree>
    <p:extLst>
      <p:ext uri="{BB962C8B-B14F-4D97-AF65-F5344CB8AC3E}">
        <p14:creationId xmlns:p14="http://schemas.microsoft.com/office/powerpoint/2010/main" val="792187854"/>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6BC12F10-8FF7-4C62-9BF0-E8F0C787BAC0}"/>
              </a:ext>
            </a:extLst>
          </p:cNvPr>
          <p:cNvSpPr>
            <a:spLocks noGrp="1"/>
          </p:cNvSpPr>
          <p:nvPr>
            <p:ph type="title"/>
            <p:custDataLst>
              <p:tags r:id="rId4"/>
            </p:custDataLst>
          </p:nvPr>
        </p:nvSpPr>
        <p:spPr/>
        <p:txBody>
          <a:bodyPr/>
          <a:lstStyle/>
          <a:p>
            <a:r>
              <a:rPr lang="en-US"/>
              <a:t>Physical Therapy App</a:t>
            </a:r>
          </a:p>
        </p:txBody>
      </p:sp>
      <p:pic>
        <p:nvPicPr>
          <p:cNvPr id="5" name="Picture 4">
            <a:extLst>
              <a:ext uri="{FF2B5EF4-FFF2-40B4-BE49-F238E27FC236}">
                <a16:creationId xmlns:a16="http://schemas.microsoft.com/office/drawing/2014/main" id="{FBFBEAFE-7E65-44B3-872C-9548FD6A911A}"/>
              </a:ext>
            </a:extLst>
          </p:cNvPr>
          <p:cNvPicPr>
            <a:picLocks noChangeAspect="1"/>
          </p:cNvPicPr>
          <p:nvPr>
            <p:custDataLst>
              <p:tags r:id="rId6"/>
            </p:custDataLst>
          </p:nvPr>
        </p:nvPicPr>
        <p:blipFill>
          <a:blip r:embed="rId5"/>
          <a:stretch>
            <a:fillRect/>
          </a:stretch>
        </p:blipFill>
        <p:spPr>
          <a:xfrm>
            <a:off x="6847367" y="30471"/>
            <a:ext cx="3038196" cy="5852767"/>
          </a:xfrm>
          <a:prstGeom prst="rect">
            <a:avLst/>
          </a:prstGeom>
        </p:spPr>
      </p:pic>
      <p:sp>
        <p:nvSpPr>
          <p:cNvPr id="6" name="TextBox 5">
            <a:extLst>
              <a:ext uri="{FF2B5EF4-FFF2-40B4-BE49-F238E27FC236}">
                <a16:creationId xmlns:a16="http://schemas.microsoft.com/office/drawing/2014/main" id="{67A3E7CD-4092-4D6A-91E3-2C48067F39B5}"/>
              </a:ext>
            </a:extLst>
          </p:cNvPr>
          <p:cNvSpPr txBox="1"/>
          <p:nvPr>
            <p:custDataLst>
              <p:tags r:id="rId7"/>
            </p:custDataLst>
          </p:nvPr>
        </p:nvSpPr>
        <p:spPr>
          <a:xfrm>
            <a:off x="2725022" y="1536088"/>
            <a:ext cx="3134067" cy="968278"/>
          </a:xfrm>
          <a:prstGeom prst="rect">
            <a:avLst/>
          </a:prstGeom>
          <a:noFill/>
        </p:spPr>
        <p:txBody>
          <a:bodyPr wrap="square" lIns="0" rIns="0" rtlCol="0">
            <a:spAutoFit/>
          </a:bodyPr>
          <a:lstStyle/>
          <a:p>
            <a:pPr marR="0" lvl="1" rtl="0">
              <a:lnSpc>
                <a:spcPct val="107000"/>
              </a:lnSpc>
              <a:spcBef>
                <a:spcPct val="0"/>
              </a:spcBef>
              <a:spcAft>
                <a:spcPts val="800"/>
              </a:spcAft>
            </a:pPr>
            <a:r>
              <a:rPr lang="en-US" sz="1800">
                <a:effectLst/>
                <a:ea typeface="Calibri" panose="020f0502020204030204" pitchFamily="34" charset="0"/>
                <a:cs typeface="Arial" panose="020b0604020202020204" pitchFamily="34" charset="0"/>
              </a:rPr>
              <a:t>Data source agnostic physical therapy explainable AI tool</a:t>
            </a:r>
          </a:p>
        </p:txBody>
      </p:sp>
      <p:sp>
        <p:nvSpPr>
          <p:cNvPr id="7" name="Oval 6">
            <a:extLst>
              <a:ext uri="{FF2B5EF4-FFF2-40B4-BE49-F238E27FC236}">
                <a16:creationId xmlns:a16="http://schemas.microsoft.com/office/drawing/2014/main" id="{A7E9AE63-DD83-4C4C-9210-23800C340E8F}"/>
              </a:ext>
            </a:extLst>
          </p:cNvPr>
          <p:cNvSpPr/>
          <p:nvPr>
            <p:custDataLst>
              <p:tags r:id="rId8"/>
            </p:custDataLst>
          </p:nvPr>
        </p:nvSpPr>
        <p:spPr>
          <a:xfrm>
            <a:off x="2023754" y="1536088"/>
            <a:ext cx="701268" cy="701268"/>
          </a:xfrm>
          <a:prstGeom prst="ellipse">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Prometo Medium" panose="020b0704030203060203" pitchFamily="34" charset="0"/>
              </a:rPr>
              <a:t>1</a:t>
            </a:r>
          </a:p>
        </p:txBody>
      </p:sp>
      <p:sp>
        <p:nvSpPr>
          <p:cNvPr id="8" name="TextBox 7">
            <a:extLst>
              <a:ext uri="{FF2B5EF4-FFF2-40B4-BE49-F238E27FC236}">
                <a16:creationId xmlns:a16="http://schemas.microsoft.com/office/drawing/2014/main" id="{DF21CF3A-86C4-4D1E-9B48-78AF493E4041}"/>
              </a:ext>
            </a:extLst>
          </p:cNvPr>
          <p:cNvSpPr txBox="1"/>
          <p:nvPr>
            <p:custDataLst>
              <p:tags r:id="rId9"/>
            </p:custDataLst>
          </p:nvPr>
        </p:nvSpPr>
        <p:spPr>
          <a:xfrm>
            <a:off x="3169274" y="4275820"/>
            <a:ext cx="2689815" cy="1477328"/>
          </a:xfrm>
          <a:prstGeom prst="rect">
            <a:avLst/>
          </a:prstGeom>
          <a:noFill/>
        </p:spPr>
        <p:txBody>
          <a:bodyPr wrap="square" lIns="0" rIns="0" rtlCol="0">
            <a:spAutoFit/>
          </a:bodyPr>
          <a:lstStyle/>
          <a:p>
            <a:r>
              <a:rPr lang="en-US" sz="1800">
                <a:effectLst/>
                <a:ea typeface="Calibri" panose="020f0502020204030204" pitchFamily="34" charset="0"/>
                <a:cs typeface="Arial" panose="020b0604020202020204" pitchFamily="34" charset="0"/>
              </a:rPr>
              <a:t>Numerous applications including off site rehab protocol monitoring, gait monitoring, prediction of overuse injuries</a:t>
            </a:r>
            <a:endParaRPr lang="en-US" sz="1400">
              <a:solidFill>
                <a:schemeClr val="bg2"/>
              </a:solidFill>
            </a:endParaRPr>
          </a:p>
        </p:txBody>
      </p:sp>
      <p:sp>
        <p:nvSpPr>
          <p:cNvPr id="9" name="TextBox 8">
            <a:extLst>
              <a:ext uri="{FF2B5EF4-FFF2-40B4-BE49-F238E27FC236}">
                <a16:creationId xmlns:a16="http://schemas.microsoft.com/office/drawing/2014/main" id="{437436ED-B8E8-45D6-B606-22A62A20B1FB}"/>
              </a:ext>
            </a:extLst>
          </p:cNvPr>
          <p:cNvSpPr txBox="1"/>
          <p:nvPr>
            <p:custDataLst>
              <p:tags r:id="rId10"/>
            </p:custDataLst>
          </p:nvPr>
        </p:nvSpPr>
        <p:spPr>
          <a:xfrm>
            <a:off x="2725022" y="2858817"/>
            <a:ext cx="3134067" cy="968278"/>
          </a:xfrm>
          <a:prstGeom prst="rect">
            <a:avLst/>
          </a:prstGeom>
          <a:noFill/>
        </p:spPr>
        <p:txBody>
          <a:bodyPr wrap="square" lIns="0" rIns="0" rtlCol="0">
            <a:spAutoFit/>
          </a:bodyPr>
          <a:lstStyle/>
          <a:p>
            <a:pPr marR="0" lvl="1" rtl="0">
              <a:lnSpc>
                <a:spcPct val="107000"/>
              </a:lnSpc>
              <a:spcBef>
                <a:spcPct val="0"/>
              </a:spcBef>
              <a:spcAft>
                <a:spcPts val="800"/>
              </a:spcAft>
            </a:pPr>
            <a:r>
              <a:rPr lang="en-US" sz="1800">
                <a:effectLst/>
                <a:ea typeface="Calibri" panose="020f0502020204030204" pitchFamily="34" charset="0"/>
                <a:cs typeface="Arial" panose="020b0604020202020204" pitchFamily="34" charset="0"/>
              </a:rPr>
              <a:t>Take data from variety of sources such as wearable technologies</a:t>
            </a:r>
          </a:p>
        </p:txBody>
      </p:sp>
      <p:sp>
        <p:nvSpPr>
          <p:cNvPr id="10" name="Oval 9">
            <a:extLst>
              <a:ext uri="{FF2B5EF4-FFF2-40B4-BE49-F238E27FC236}">
                <a16:creationId xmlns:a16="http://schemas.microsoft.com/office/drawing/2014/main" id="{E85F21F3-DE20-44B7-88BE-346094F48436}"/>
              </a:ext>
            </a:extLst>
          </p:cNvPr>
          <p:cNvSpPr/>
          <p:nvPr>
            <p:custDataLst>
              <p:tags r:id="rId11"/>
            </p:custDataLst>
          </p:nvPr>
        </p:nvSpPr>
        <p:spPr>
          <a:xfrm>
            <a:off x="2023754" y="2992322"/>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Prometo Medium" panose="020b0704030203060203" pitchFamily="34" charset="0"/>
              </a:rPr>
              <a:t>2</a:t>
            </a:r>
          </a:p>
        </p:txBody>
      </p:sp>
      <p:sp>
        <p:nvSpPr>
          <p:cNvPr id="11" name="Oval 10">
            <a:extLst>
              <a:ext uri="{FF2B5EF4-FFF2-40B4-BE49-F238E27FC236}">
                <a16:creationId xmlns:a16="http://schemas.microsoft.com/office/drawing/2014/main" id="{11C9A604-C3F7-4A41-BC6F-190C15160A6F}"/>
              </a:ext>
            </a:extLst>
          </p:cNvPr>
          <p:cNvSpPr/>
          <p:nvPr>
            <p:custDataLst>
              <p:tags r:id="rId12"/>
            </p:custDataLst>
          </p:nvPr>
        </p:nvSpPr>
        <p:spPr>
          <a:xfrm>
            <a:off x="2001172" y="4567594"/>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Prometo Medium" panose="020b0704030203060203" pitchFamily="34" charset="0"/>
              </a:rPr>
              <a:t>3</a:t>
            </a:r>
          </a:p>
        </p:txBody>
      </p:sp>
    </p:spTree>
    <p:extLst>
      <p:ext uri="{BB962C8B-B14F-4D97-AF65-F5344CB8AC3E}">
        <p14:creationId xmlns:p14="http://schemas.microsoft.com/office/powerpoint/2010/main" val="411556584"/>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Content Placeholder 2">
            <a:extLst>
              <a:ext uri="{FF2B5EF4-FFF2-40B4-BE49-F238E27FC236}">
                <a16:creationId xmlns:a16="http://schemas.microsoft.com/office/drawing/2014/main" id="{04E7565E-5693-44A6-BDA8-3D1FB1181F1A}"/>
              </a:ext>
            </a:extLst>
          </p:cNvPr>
          <p:cNvSpPr>
            <a:spLocks noGrp="1"/>
          </p:cNvSpPr>
          <p:nvPr>
            <p:ph idx="1"/>
            <p:custDataLst>
              <p:tags r:id="rId4"/>
            </p:custDataLst>
          </p:nvPr>
        </p:nvSpPr>
        <p:spPr>
          <a:xfrm>
            <a:off x="838202" y="1686408"/>
            <a:ext cx="5841458" cy="3740031"/>
          </a:xfrm>
        </p:spPr>
        <p:txBody>
          <a:bodyPr vert="horz" lIns="91440" tIns="45720" rIns="91440" bIns="45720" rtlCol="0" anchor="t">
            <a:normAutofit fontScale="92500"/>
          </a:bodyPr>
          <a:lstStyle/>
          <a:p>
            <a:pPr marL="285750" indent="-285750">
              <a:lnSpc>
                <a:spcPct val="115000"/>
              </a:lnSpc>
            </a:pPr>
            <a:r>
              <a:rPr lang="en-US" sz="1600">
                <a:latin typeface="Arial"/>
                <a:ea typeface="Arial" panose="020b0604020202020204" pitchFamily="34" charset="0"/>
                <a:cs typeface="Arial"/>
              </a:rPr>
              <a:t>This prototype was developed by training a deep learning computer vision algorithm to distinguish between seven types of skin lesions</a:t>
            </a:r>
          </a:p>
          <a:p>
            <a:pPr marL="285750" indent="-285750">
              <a:lnSpc>
                <a:spcPct val="115000"/>
              </a:lnSpc>
            </a:pPr>
            <a:r>
              <a:rPr lang="en-US" sz="1600">
                <a:latin typeface="Arial"/>
                <a:ea typeface="Arial" panose="020b0604020202020204" pitchFamily="34" charset="0"/>
                <a:cs typeface="Arial"/>
              </a:rPr>
              <a:t>A public database of 10,029 skin lesion images were divided into a set of 8,018 for development and 2,011 for validation</a:t>
            </a:r>
          </a:p>
          <a:p>
            <a:pPr marL="285750" indent="-285750">
              <a:lnSpc>
                <a:spcPct val="115000"/>
              </a:lnSpc>
            </a:pPr>
            <a:r>
              <a:rPr lang="en-US" sz="1600">
                <a:latin typeface="Arial"/>
                <a:ea typeface="Arial" panose="020b0604020202020204" pitchFamily="34" charset="0"/>
                <a:cs typeface="Arial"/>
              </a:rPr>
              <a:t>The top performing method achieved a near perfect 0.94 AUC </a:t>
            </a:r>
          </a:p>
          <a:p>
            <a:pPr marL="285750" indent="-285750">
              <a:lnSpc>
                <a:spcPct val="115000"/>
              </a:lnSpc>
            </a:pPr>
            <a:r>
              <a:rPr lang="en-US" sz="1600">
                <a:latin typeface="Arial"/>
                <a:ea typeface="Arial" panose="020b0604020202020204" pitchFamily="34" charset="0"/>
                <a:cs typeface="Arial"/>
              </a:rPr>
              <a:t>This early prototype allows providers to drag and drop images for rapid analysis, including an assessment of the image quality</a:t>
            </a:r>
          </a:p>
          <a:p>
            <a:pPr marL="285750" indent="-285750">
              <a:lnSpc>
                <a:spcPct val="114999"/>
              </a:lnSpc>
            </a:pPr>
            <a:r>
              <a:rPr lang="en-US" sz="1600">
                <a:latin typeface="Arial"/>
                <a:cs typeface="Arial"/>
              </a:rPr>
              <a:t>Providers get immediate feedback on low contrast, blurry, or otherwise unusable images, as well as a recommended diagnosis</a:t>
            </a:r>
          </a:p>
        </p:txBody>
      </p:sp>
      <p:sp>
        <p:nvSpPr>
          <p:cNvPr id="4" name="Title 3">
            <a:extLst>
              <a:ext uri="{FF2B5EF4-FFF2-40B4-BE49-F238E27FC236}">
                <a16:creationId xmlns:a16="http://schemas.microsoft.com/office/drawing/2014/main" id="{579B2AE7-041C-457E-A1B3-726C22945A28}"/>
              </a:ext>
            </a:extLst>
          </p:cNvPr>
          <p:cNvSpPr>
            <a:spLocks noGrp="1"/>
          </p:cNvSpPr>
          <p:nvPr>
            <p:ph type="title"/>
            <p:custDataLst>
              <p:tags r:id="rId5"/>
            </p:custDataLst>
          </p:nvPr>
        </p:nvSpPr>
        <p:spPr>
          <a:xfrm>
            <a:off x="838199" y="542841"/>
            <a:ext cx="9291778" cy="752929"/>
          </a:xfrm>
        </p:spPr>
        <p:txBody>
          <a:bodyPr lIns="91440" tIns="45720" rIns="91440" bIns="45720" anchor="t"/>
          <a:lstStyle/>
          <a:p>
            <a:r>
              <a:rPr lang="en-US"/>
              <a:t>AI Tech Sprint Results: Computer Aided Diagnostics for Teledermatology</a:t>
            </a:r>
            <a:endParaRPr lang="en-US">
              <a:cs typeface="Calibri"/>
            </a:endParaRPr>
          </a:p>
        </p:txBody>
      </p:sp>
      <p:pic>
        <p:nvPicPr>
          <p:cNvPr id="2" name="Picture 4">
            <a:extLst>
              <a:ext uri="{FF2B5EF4-FFF2-40B4-BE49-F238E27FC236}">
                <a16:creationId xmlns:a16="http://schemas.microsoft.com/office/drawing/2014/main" id="{CD8C2DAB-9E79-4F9C-BEB8-DD1769BC779D}"/>
              </a:ext>
            </a:extLst>
          </p:cNvPr>
          <p:cNvPicPr>
            <a:picLocks noChangeAspect="1"/>
          </p:cNvPicPr>
          <p:nvPr>
            <p:custDataLst>
              <p:tags r:id="rId7"/>
            </p:custDataLst>
          </p:nvPr>
        </p:nvPicPr>
        <p:blipFill>
          <a:blip r:embed="rId6"/>
          <a:stretch>
            <a:fillRect/>
          </a:stretch>
        </p:blipFill>
        <p:spPr>
          <a:xfrm>
            <a:off x="6951721" y="1758280"/>
            <a:ext cx="5021391" cy="3064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8207248"/>
      </p:ext>
    </p:ext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1C0247E4-8F4E-4BAC-9C35-B375261C411D}"/>
              </a:ext>
            </a:extLst>
          </p:cNvPr>
          <p:cNvSpPr>
            <a:spLocks noGrp="1"/>
          </p:cNvSpPr>
          <p:nvPr>
            <p:ph type="ctrTitle"/>
            <p:custDataLst>
              <p:tags r:id="rId4"/>
            </p:custDataLst>
          </p:nvPr>
        </p:nvSpPr>
        <p:spPr/>
        <p:txBody>
          <a:bodyPr/>
          <a:lstStyle/>
          <a:p>
            <a:r>
              <a:rPr lang="en-US"/>
              <a:t>The Future</a:t>
            </a:r>
          </a:p>
        </p:txBody>
      </p:sp>
    </p:spTree>
    <p:extLst>
      <p:ext uri="{BB962C8B-B14F-4D97-AF65-F5344CB8AC3E}">
        <p14:creationId xmlns:p14="http://schemas.microsoft.com/office/powerpoint/2010/main" val="220062907"/>
      </p:ext>
    </p:ext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2050" name="Picture 2">
            <a:extLst>
              <a:ext uri="{FF2B5EF4-FFF2-40B4-BE49-F238E27FC236}">
                <a16:creationId xmlns:a16="http://schemas.microsoft.com/office/drawing/2014/main" id="{90297E4D-2799-4DDA-B000-97B542855F52}"/>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857626" y="542841"/>
            <a:ext cx="5332412" cy="5313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379FBF-91EE-49D5-8BA7-FBC176E19C11}"/>
              </a:ext>
            </a:extLst>
          </p:cNvPr>
          <p:cNvSpPr txBox="1"/>
          <p:nvPr>
            <p:custDataLst>
              <p:tags r:id="rId6"/>
            </p:custDataLst>
          </p:nvPr>
        </p:nvSpPr>
        <p:spPr>
          <a:xfrm>
            <a:off x="8835" y="5595193"/>
            <a:ext cx="2993127" cy="261610"/>
          </a:xfrm>
          <a:prstGeom prst="rect">
            <a:avLst/>
          </a:prstGeom>
          <a:noFill/>
        </p:spPr>
        <p:txBody>
          <a:bodyPr wrap="none" rtlCol="0">
            <a:spAutoFit/>
          </a:bodyPr>
          <a:lstStyle/>
          <a:p>
            <a:r>
              <a:rPr lang="en-US" sz="1100"/>
              <a:t>Courtesy Chestxray14 dataset, X. Wang et al, NIH</a:t>
            </a:r>
          </a:p>
        </p:txBody>
      </p:sp>
    </p:spTree>
    <p:extLst>
      <p:ext uri="{BB962C8B-B14F-4D97-AF65-F5344CB8AC3E}">
        <p14:creationId xmlns:p14="http://schemas.microsoft.com/office/powerpoint/2010/main" val="533571713"/>
      </p:ext>
    </p:ext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23776610-D570-41B0-8F41-04095690BDC6}"/>
              </a:ext>
            </a:extLst>
          </p:cNvPr>
          <p:cNvSpPr>
            <a:spLocks noGrp="1"/>
          </p:cNvSpPr>
          <p:nvPr>
            <p:ph type="title"/>
            <p:custDataLst>
              <p:tags r:id="rId4"/>
            </p:custDataLst>
          </p:nvPr>
        </p:nvSpPr>
        <p:spPr>
          <a:xfrm>
            <a:off x="447137" y="88100"/>
            <a:ext cx="10515600" cy="752929"/>
          </a:xfrm>
        </p:spPr>
        <p:txBody>
          <a:bodyPr vert="horz" lIns="91440" tIns="45720" rIns="91440" bIns="45720" rtlCol="0" anchor="ctr">
            <a:normAutofit/>
          </a:bodyPr>
          <a:lstStyle/>
          <a:p>
            <a:pPr algn="l"/>
            <a:r>
              <a:rPr lang="en-US" sz="3200"/>
              <a:t>Why focus on lung cancer?</a:t>
            </a:r>
            <a:endParaRPr lang="en-US"/>
          </a:p>
        </p:txBody>
      </p:sp>
      <p:sp>
        <p:nvSpPr>
          <p:cNvPr id="4" name="Slide Number Placeholder 3">
            <a:extLst>
              <a:ext uri="{FF2B5EF4-FFF2-40B4-BE49-F238E27FC236}">
                <a16:creationId xmlns:a16="http://schemas.microsoft.com/office/drawing/2014/main" id="{1CF94D20-6B36-431F-BC16-466533FF5C8C}"/>
              </a:ext>
            </a:extLst>
          </p:cNvPr>
          <p:cNvSpPr>
            <a:spLocks noGrp="1"/>
          </p:cNvSpPr>
          <p:nvPr>
            <p:ph type="sldNum" sz="quarter" idx="12"/>
            <p:custDataLst>
              <p:tags r:id="rId5"/>
            </p:custDataLst>
          </p:nvPr>
        </p:nvSpPr>
        <p:spPr>
          <a:xfrm>
            <a:off x="11582400" y="6400801"/>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670A9334-4E67-F94F-A05E-0CE8B74A054E}" type="slidenum">
              <a:rPr lang="en-US" smtClean="0"/>
              <a:pPr marL="0" marR="0" lvl="0" indent="0" algn="r" defTabSz="914400" rtl="0" eaLnBrk="1" fontAlgn="auto" latinLnBrk="0" hangingPunct="1">
                <a:lnSpc>
                  <a:spcPct val="100000"/>
                </a:lnSpc>
                <a:spcBef>
                  <a:spcPct val="0"/>
                </a:spcBef>
                <a:spcAft>
                  <a:spcPct val="0"/>
                </a:spcAft>
                <a:buClrTx/>
                <a:buSzTx/>
                <a:buFontTx/>
                <a:buNone/>
                <a:defRPr/>
              </a:pPr>
              <a:t>38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CF9B0DF-0B4C-479C-B289-72AF338E8396}"/>
              </a:ext>
            </a:extLst>
          </p:cNvPr>
          <p:cNvPicPr>
            <a:picLocks noChangeAspect="1"/>
          </p:cNvPicPr>
          <p:nvPr>
            <p:custDataLst>
              <p:tags r:id="rId7"/>
            </p:custDataLst>
          </p:nvPr>
        </p:nvPicPr>
        <p:blipFill>
          <a:blip r:embed="rId6"/>
          <a:stretch>
            <a:fillRect/>
          </a:stretch>
        </p:blipFill>
        <p:spPr>
          <a:xfrm>
            <a:off x="10228728" y="27597"/>
            <a:ext cx="1865735" cy="818214"/>
          </a:xfrm>
          <a:prstGeom prst="rect">
            <a:avLst/>
          </a:prstGeom>
        </p:spPr>
      </p:pic>
      <p:pic>
        <p:nvPicPr>
          <p:cNvPr id="17412" name="Picture 4">
            <a:extLst>
              <a:ext uri="{FF2B5EF4-FFF2-40B4-BE49-F238E27FC236}">
                <a16:creationId xmlns:a16="http://schemas.microsoft.com/office/drawing/2014/main" id="{31F05FEA-B1D6-449F-8D7D-F521B10B984E}"/>
              </a:ext>
            </a:extLst>
          </p:cNvPr>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0" y="977139"/>
            <a:ext cx="5991948" cy="510758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98847F01-7D97-418B-BC99-3684961B0AC8}"/>
              </a:ext>
            </a:extLst>
          </p:cNvPr>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6445504" y="1503865"/>
            <a:ext cx="5538328" cy="385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76336"/>
      </p:ext>
    </p:ext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23776610-D570-41B0-8F41-04095690BDC6}"/>
              </a:ext>
            </a:extLst>
          </p:cNvPr>
          <p:cNvSpPr>
            <a:spLocks noGrp="1"/>
          </p:cNvSpPr>
          <p:nvPr>
            <p:ph type="title"/>
            <p:custDataLst>
              <p:tags r:id="rId4"/>
            </p:custDataLst>
          </p:nvPr>
        </p:nvSpPr>
        <p:spPr>
          <a:xfrm>
            <a:off x="447137" y="88100"/>
            <a:ext cx="10515600" cy="752929"/>
          </a:xfrm>
        </p:spPr>
        <p:txBody>
          <a:bodyPr vert="horz" lIns="91440" tIns="45720" rIns="91440" bIns="45720" rtlCol="0" anchor="ctr">
            <a:normAutofit/>
          </a:bodyPr>
          <a:lstStyle/>
          <a:p>
            <a:pPr algn="l"/>
            <a:r>
              <a:rPr lang="en-US" sz="3200"/>
              <a:t>Four Questions</a:t>
            </a:r>
            <a:endParaRPr lang="en-US"/>
          </a:p>
        </p:txBody>
      </p:sp>
      <p:sp>
        <p:nvSpPr>
          <p:cNvPr id="4" name="Slide Number Placeholder 3">
            <a:extLst>
              <a:ext uri="{FF2B5EF4-FFF2-40B4-BE49-F238E27FC236}">
                <a16:creationId xmlns:a16="http://schemas.microsoft.com/office/drawing/2014/main" id="{1CF94D20-6B36-431F-BC16-466533FF5C8C}"/>
              </a:ext>
            </a:extLst>
          </p:cNvPr>
          <p:cNvSpPr>
            <a:spLocks noGrp="1"/>
          </p:cNvSpPr>
          <p:nvPr>
            <p:ph type="sldNum" sz="quarter" idx="12"/>
            <p:custDataLst>
              <p:tags r:id="rId5"/>
            </p:custDataLst>
          </p:nvPr>
        </p:nvSpPr>
        <p:spPr>
          <a:xfrm>
            <a:off x="11582400" y="6400801"/>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670A9334-4E67-F94F-A05E-0CE8B74A054E}" type="slidenum">
              <a:rPr lang="en-US" smtClean="0"/>
              <a:pPr marL="0" marR="0" lvl="0" indent="0" algn="r" defTabSz="914400" rtl="0" eaLnBrk="1" fontAlgn="auto" latinLnBrk="0" hangingPunct="1">
                <a:lnSpc>
                  <a:spcPct val="100000"/>
                </a:lnSpc>
                <a:spcBef>
                  <a:spcPct val="0"/>
                </a:spcBef>
                <a:spcAft>
                  <a:spcPct val="0"/>
                </a:spcAft>
                <a:buClrTx/>
                <a:buSzTx/>
                <a:buFontTx/>
                <a:buNone/>
                <a:defRPr/>
              </a:pPr>
              <a:t>39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CF9B0DF-0B4C-479C-B289-72AF338E8396}"/>
              </a:ext>
            </a:extLst>
          </p:cNvPr>
          <p:cNvPicPr>
            <a:picLocks noChangeAspect="1"/>
          </p:cNvPicPr>
          <p:nvPr>
            <p:custDataLst>
              <p:tags r:id="rId7"/>
            </p:custDataLst>
          </p:nvPr>
        </p:nvPicPr>
        <p:blipFill>
          <a:blip r:embed="rId6"/>
          <a:stretch>
            <a:fillRect/>
          </a:stretch>
        </p:blipFill>
        <p:spPr>
          <a:xfrm>
            <a:off x="10228728" y="27597"/>
            <a:ext cx="1865735" cy="818214"/>
          </a:xfrm>
          <a:prstGeom prst="rect">
            <a:avLst/>
          </a:prstGeom>
        </p:spPr>
      </p:pic>
      <p:graphicFrame>
        <p:nvGraphicFramePr>
          <p:cNvPr id="3" name="Diagram 2">
            <a:extLst>
              <a:ext uri="{FF2B5EF4-FFF2-40B4-BE49-F238E27FC236}">
                <a16:creationId xmlns:a16="http://schemas.microsoft.com/office/drawing/2014/main" id="{4E3B8890-92AA-450D-BA8C-1BE3C66886AD}"/>
              </a:ext>
            </a:extLst>
          </p:cNvPr>
          <p:cNvGraphicFramePr/>
          <p:nvPr>
            <p:custDataLst>
              <p:tags r:id="rId8"/>
            </p:custDataLst>
          </p:nvPr>
        </p:nvGraphicFramePr>
        <p:xfrm>
          <a:off x="0" y="836628"/>
          <a:ext cx="12192000" cy="2976201"/>
        </p:xfrm>
        <a:graphic>
          <a:graphicData uri="http://schemas.openxmlformats.org/drawingml/2006/diagram">
            <dgm:relIds xmlns:dgm="http://schemas.openxmlformats.org/drawingml/2006/diagram" r:dm="rId10" r:lo="rId11" r:qs="rId12" r:cs="rId13"/>
          </a:graphicData>
        </a:graphic>
      </p:graphicFrame>
      <p:pic>
        <p:nvPicPr>
          <p:cNvPr id="24578" name="Picture 2">
            <a:extLst>
              <a:ext uri="{FF2B5EF4-FFF2-40B4-BE49-F238E27FC236}">
                <a16:creationId xmlns:a16="http://schemas.microsoft.com/office/drawing/2014/main" id="{8FA53E21-2A8A-4865-A7B4-ACD996C4F214}"/>
              </a:ext>
            </a:extLst>
          </p:cNvPr>
          <p:cNvPicPr>
            <a:picLocks noChangeAspect="1" noChangeArrowheads="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bwMode="auto">
          <a:xfrm>
            <a:off x="5838489" y="3091587"/>
            <a:ext cx="2087476" cy="1442484"/>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BDE461BF-D49F-4BCF-A361-17D37DB123B9}"/>
              </a:ext>
            </a:extLst>
          </p:cNvPr>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rcRect t="55597"/>
          <a:stretch>
            <a:fillRect/>
          </a:stretch>
        </p:blipFill>
        <p:spPr bwMode="auto">
          <a:xfrm>
            <a:off x="946558" y="2009320"/>
            <a:ext cx="2367332" cy="14715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C9BAFED2-1B38-4EAA-B0ED-401C5803CC72}"/>
              </a:ext>
            </a:extLst>
          </p:cNvPr>
          <p:cNvPicPr>
            <a:picLocks noChangeAspect="1" noChangeArrowheads="1"/>
          </p:cNvPicPr>
          <p:nvPr>
            <p:custDataLst>
              <p:tags r:id="rId18"/>
            </p:custDataLst>
          </p:nvPr>
        </p:nvPicPr>
        <p:blipFill>
          <a:blip r:embed="rId16">
            <a:extLst>
              <a:ext uri="{28A0092B-C50C-407E-A947-70E740481C1C}">
                <a14:useLocalDpi xmlns:a14="http://schemas.microsoft.com/office/drawing/2010/main" val="0"/>
              </a:ext>
            </a:extLst>
          </a:blip>
          <a:srcRect t="4842" b="51760"/>
          <a:stretch>
            <a:fillRect/>
          </a:stretch>
        </p:blipFill>
        <p:spPr bwMode="auto">
          <a:xfrm>
            <a:off x="3379630" y="2514718"/>
            <a:ext cx="2268440" cy="1378096"/>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a:extLst>
              <a:ext uri="{FF2B5EF4-FFF2-40B4-BE49-F238E27FC236}">
                <a16:creationId xmlns:a16="http://schemas.microsoft.com/office/drawing/2014/main" id="{B12B17AE-04F7-4DB9-A473-97332ADDF323}"/>
              </a:ext>
            </a:extLst>
          </p:cNvPr>
          <p:cNvPicPr>
            <a:picLocks noChangeAspect="1" noChangeArrowheads="1"/>
          </p:cNvPicPr>
          <p:nvPr>
            <p:custDataLst>
              <p:tags r:id="rId20"/>
            </p:custDataLst>
          </p:nvPr>
        </p:nvPicPr>
        <p:blipFill>
          <a:blip r:embed="rId19">
            <a:extLst>
              <a:ext uri="{28A0092B-C50C-407E-A947-70E740481C1C}">
                <a14:useLocalDpi xmlns:a14="http://schemas.microsoft.com/office/drawing/2010/main" val="0"/>
              </a:ext>
            </a:extLst>
          </a:blip>
          <a:stretch>
            <a:fillRect/>
          </a:stretch>
        </p:blipFill>
        <p:spPr bwMode="auto">
          <a:xfrm>
            <a:off x="8030407" y="3449437"/>
            <a:ext cx="2421740" cy="190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42692"/>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C0247E4-8F4E-4BAC-9C35-B375261C411D}"/>
              </a:ext>
            </a:extLst>
          </p:cNvPr>
          <p:cNvSpPr>
            <a:spLocks noGrp="1"/>
          </p:cNvSpPr>
          <p:nvPr>
            <p:ph type="ctrTitle"/>
          </p:nvPr>
        </p:nvSpPr>
        <p:spPr/>
        <p:txBody>
          <a:bodyPr/>
          <a:lstStyle/>
          <a:p>
            <a:r>
              <a:rPr lang="en-US"/>
              <a:t>Why AI at VA?</a:t>
            </a:r>
          </a:p>
        </p:txBody>
      </p:sp>
    </p:spTree>
    <p:extLst>
      <p:ext uri="{BB962C8B-B14F-4D97-AF65-F5344CB8AC3E}">
        <p14:creationId xmlns:p14="http://schemas.microsoft.com/office/powerpoint/2010/main" val="488824833"/>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23776610-D570-41B0-8F41-04095690BDC6}"/>
              </a:ext>
            </a:extLst>
          </p:cNvPr>
          <p:cNvSpPr>
            <a:spLocks noGrp="1"/>
          </p:cNvSpPr>
          <p:nvPr>
            <p:ph type="title"/>
            <p:custDataLst>
              <p:tags r:id="rId4"/>
            </p:custDataLst>
          </p:nvPr>
        </p:nvSpPr>
        <p:spPr>
          <a:xfrm>
            <a:off x="447137" y="88100"/>
            <a:ext cx="10515600" cy="752929"/>
          </a:xfrm>
        </p:spPr>
        <p:txBody>
          <a:bodyPr vert="horz" lIns="91440" tIns="45720" rIns="91440" bIns="45720" rtlCol="0" anchor="ctr">
            <a:normAutofit/>
          </a:bodyPr>
          <a:lstStyle/>
          <a:p>
            <a:pPr algn="l"/>
            <a:r>
              <a:rPr lang="en-US" sz="3200"/>
              <a:t>Existing VA Efforts</a:t>
            </a:r>
            <a:endParaRPr lang="en-US"/>
          </a:p>
        </p:txBody>
      </p:sp>
      <p:sp>
        <p:nvSpPr>
          <p:cNvPr id="4" name="Slide Number Placeholder 3">
            <a:extLst>
              <a:ext uri="{FF2B5EF4-FFF2-40B4-BE49-F238E27FC236}">
                <a16:creationId xmlns:a16="http://schemas.microsoft.com/office/drawing/2014/main" id="{1CF94D20-6B36-431F-BC16-466533FF5C8C}"/>
              </a:ext>
            </a:extLst>
          </p:cNvPr>
          <p:cNvSpPr>
            <a:spLocks noGrp="1"/>
          </p:cNvSpPr>
          <p:nvPr>
            <p:ph type="sldNum" sz="quarter" idx="12"/>
            <p:custDataLst>
              <p:tags r:id="rId5"/>
            </p:custDataLst>
          </p:nvPr>
        </p:nvSpPr>
        <p:spPr>
          <a:xfrm>
            <a:off x="11582400" y="6400801"/>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670A9334-4E67-F94F-A05E-0CE8B74A054E}" type="slidenum">
              <a:rPr lang="en-US" smtClean="0"/>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14C5A124-4F88-4622-BF4F-EA933AFEF5DA}"/>
              </a:ext>
            </a:extLst>
          </p:cNvPr>
          <p:cNvSpPr txBox="1"/>
          <p:nvPr>
            <p:custDataLst>
              <p:tags r:id="rId6"/>
            </p:custDataLst>
          </p:nvPr>
        </p:nvSpPr>
        <p:spPr>
          <a:xfrm>
            <a:off x="243936" y="1071418"/>
            <a:ext cx="7144743" cy="4968008"/>
          </a:xfrm>
          <a:prstGeom prst="rect">
            <a:avLst/>
          </a:prstGeom>
          <a:ln w="19050" cap="flat" cmpd="sng" algn="ctr">
            <a:solidFill>
              <a:schemeClr val="tx2"/>
            </a:solidFill>
            <a:prstDash val="solid"/>
            <a:round/>
            <a:headEnd type="none" w="med" len="med"/>
            <a:tailEnd type="none" w="med" len="med"/>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000" b="1">
                <a:solidFill>
                  <a:schemeClr val="tx2"/>
                </a:solidFill>
              </a:rPr>
              <a:t>Lung Cancer Screening Demonstration Project (LCSDP):</a:t>
            </a:r>
          </a:p>
          <a:p>
            <a:pPr lvl="1">
              <a:lnSpc>
                <a:spcPct val="100000"/>
              </a:lnSpc>
              <a:spcBef>
                <a:spcPts val="600"/>
              </a:spcBef>
            </a:pPr>
            <a:r>
              <a:rPr lang="en-US" sz="1600">
                <a:solidFill>
                  <a:srgbClr val="646464"/>
                </a:solidFill>
              </a:rPr>
              <a:t>Goal: Implement the recommendations of Non-Small Cell Lung Cancer Trials</a:t>
            </a:r>
          </a:p>
          <a:p>
            <a:pPr lvl="1">
              <a:lnSpc>
                <a:spcPct val="100000"/>
              </a:lnSpc>
              <a:spcBef>
                <a:spcPts val="600"/>
              </a:spcBef>
            </a:pPr>
            <a:r>
              <a:rPr lang="en-US" sz="1600">
                <a:solidFill>
                  <a:srgbClr val="646464"/>
                </a:solidFill>
              </a:rPr>
              <a:t>8 Sites across VA, 3-year data collection time frame</a:t>
            </a:r>
          </a:p>
          <a:p>
            <a:pPr lvl="1">
              <a:lnSpc>
                <a:spcPct val="100000"/>
              </a:lnSpc>
              <a:spcBef>
                <a:spcPts val="600"/>
              </a:spcBef>
            </a:pPr>
            <a:r>
              <a:rPr lang="en-US" sz="1600">
                <a:solidFill>
                  <a:srgbClr val="646464"/>
                </a:solidFill>
              </a:rPr>
              <a:t>Estimated 900,000 VA patients may be eligible</a:t>
            </a:r>
          </a:p>
          <a:p>
            <a:pPr lvl="1">
              <a:lnSpc>
                <a:spcPct val="100000"/>
              </a:lnSpc>
              <a:spcBef>
                <a:spcPts val="600"/>
              </a:spcBef>
            </a:pPr>
            <a:r>
              <a:rPr lang="en-US" sz="1600">
                <a:solidFill>
                  <a:srgbClr val="646464"/>
                </a:solidFill>
              </a:rPr>
              <a:t>Only 58% agreed to screening</a:t>
            </a:r>
          </a:p>
          <a:p>
            <a:pPr marL="457200" lvl="1" indent="0">
              <a:lnSpc>
                <a:spcPct val="100000"/>
              </a:lnSpc>
              <a:spcBef>
                <a:spcPts val="600"/>
              </a:spcBef>
              <a:buNone/>
            </a:pPr>
            <a:endParaRPr lang="en-US" sz="1600">
              <a:solidFill>
                <a:srgbClr val="646464"/>
              </a:solidFill>
            </a:endParaRPr>
          </a:p>
          <a:p>
            <a:pPr marL="0" indent="0">
              <a:lnSpc>
                <a:spcPct val="100000"/>
              </a:lnSpc>
              <a:spcBef>
                <a:spcPts val="600"/>
              </a:spcBef>
              <a:buNone/>
            </a:pPr>
            <a:r>
              <a:rPr lang="en-US" sz="2000" b="1">
                <a:solidFill>
                  <a:schemeClr val="tx2"/>
                </a:solidFill>
              </a:rPr>
              <a:t>Lung cancer screening guidelines:</a:t>
            </a:r>
          </a:p>
          <a:p>
            <a:pPr lvl="1">
              <a:lnSpc>
                <a:spcPct val="100000"/>
              </a:lnSpc>
              <a:spcBef>
                <a:spcPts val="600"/>
              </a:spcBef>
            </a:pPr>
            <a:r>
              <a:rPr lang="en-US" sz="1600">
                <a:solidFill>
                  <a:srgbClr val="646464"/>
                </a:solidFill>
              </a:rPr>
              <a:t>May improve lifespan for eligible patients by ~1 year</a:t>
            </a:r>
          </a:p>
          <a:p>
            <a:pPr lvl="1">
              <a:lnSpc>
                <a:spcPct val="100000"/>
              </a:lnSpc>
              <a:spcBef>
                <a:spcPts val="600"/>
              </a:spcBef>
            </a:pPr>
            <a:r>
              <a:rPr lang="en-US" sz="1600">
                <a:solidFill>
                  <a:srgbClr val="646464"/>
                </a:solidFill>
              </a:rPr>
              <a:t>Inclusion criteria:</a:t>
            </a:r>
          </a:p>
          <a:p>
            <a:pPr lvl="2">
              <a:lnSpc>
                <a:spcPct val="100000"/>
              </a:lnSpc>
              <a:spcBef>
                <a:spcPts val="600"/>
              </a:spcBef>
            </a:pPr>
            <a:r>
              <a:rPr lang="en-US" sz="1400">
                <a:solidFill>
                  <a:srgbClr val="646464"/>
                </a:solidFill>
              </a:rPr>
              <a:t>Age 50-80, in ‘fairly good health’</a:t>
            </a:r>
          </a:p>
          <a:p>
            <a:pPr lvl="2">
              <a:lnSpc>
                <a:spcPct val="100000"/>
              </a:lnSpc>
              <a:spcBef>
                <a:spcPts val="600"/>
              </a:spcBef>
            </a:pPr>
            <a:r>
              <a:rPr lang="en-US" sz="1400">
                <a:solidFill>
                  <a:srgbClr val="646464"/>
                </a:solidFill>
              </a:rPr>
              <a:t>Currently smoke or have quit in the last 15 years</a:t>
            </a:r>
          </a:p>
          <a:p>
            <a:pPr lvl="2">
              <a:lnSpc>
                <a:spcPct val="100000"/>
              </a:lnSpc>
              <a:spcBef>
                <a:spcPts val="600"/>
              </a:spcBef>
            </a:pPr>
            <a:r>
              <a:rPr lang="en-US" sz="1400">
                <a:solidFill>
                  <a:srgbClr val="646464"/>
                </a:solidFill>
              </a:rPr>
              <a:t>Must have a 20 pack-year smoking history (used to be 30)</a:t>
            </a:r>
          </a:p>
          <a:p>
            <a:pPr lvl="2">
              <a:lnSpc>
                <a:spcPct val="100000"/>
              </a:lnSpc>
              <a:spcBef>
                <a:spcPts val="600"/>
              </a:spcBef>
            </a:pPr>
            <a:r>
              <a:rPr lang="en-US" sz="1400">
                <a:solidFill>
                  <a:srgbClr val="646464"/>
                </a:solidFill>
              </a:rPr>
              <a:t>Must be enrolled in smoking cessation program</a:t>
            </a:r>
          </a:p>
          <a:p>
            <a:pPr lvl="2">
              <a:lnSpc>
                <a:spcPct val="100000"/>
              </a:lnSpc>
              <a:spcBef>
                <a:spcPts val="600"/>
              </a:spcBef>
            </a:pPr>
            <a:r>
              <a:rPr lang="en-US" sz="1400">
                <a:solidFill>
                  <a:srgbClr val="646464"/>
                </a:solidFill>
              </a:rPr>
              <a:t>Informed decision between patient and doctor</a:t>
            </a:r>
          </a:p>
          <a:p>
            <a:pPr lvl="2">
              <a:lnSpc>
                <a:spcPct val="100000"/>
              </a:lnSpc>
              <a:spcBef>
                <a:spcPts val="600"/>
              </a:spcBef>
            </a:pPr>
            <a:r>
              <a:rPr lang="en-US" sz="1400" b="1">
                <a:solidFill>
                  <a:srgbClr val="646464"/>
                </a:solidFill>
              </a:rPr>
              <a:t>Not available at all centers</a:t>
            </a:r>
          </a:p>
          <a:p>
            <a:pPr marL="457200" lvl="1" indent="0">
              <a:lnSpc>
                <a:spcPct val="100000"/>
              </a:lnSpc>
              <a:spcBef>
                <a:spcPts val="600"/>
              </a:spcBef>
              <a:buNone/>
            </a:pPr>
            <a:endParaRPr lang="en-US" sz="1600">
              <a:solidFill>
                <a:srgbClr val="646464"/>
              </a:solidFill>
            </a:endParaRPr>
          </a:p>
          <a:p>
            <a:pPr marL="457200" lvl="1" indent="0">
              <a:lnSpc>
                <a:spcPct val="100000"/>
              </a:lnSpc>
              <a:spcBef>
                <a:spcPts val="600"/>
              </a:spcBef>
              <a:buNone/>
            </a:pPr>
            <a:endParaRPr lang="en-US" sz="1600">
              <a:solidFill>
                <a:srgbClr val="646464"/>
              </a:solidFill>
            </a:endParaRPr>
          </a:p>
          <a:p>
            <a:pPr lvl="1">
              <a:lnSpc>
                <a:spcPct val="100000"/>
              </a:lnSpc>
              <a:spcBef>
                <a:spcPts val="600"/>
              </a:spcBef>
            </a:pPr>
            <a:endParaRPr lang="en-US" sz="1600">
              <a:solidFill>
                <a:srgbClr val="646464"/>
              </a:solidFill>
            </a:endParaRPr>
          </a:p>
        </p:txBody>
      </p:sp>
      <p:pic>
        <p:nvPicPr>
          <p:cNvPr id="9" name="Picture 8">
            <a:extLst>
              <a:ext uri="{FF2B5EF4-FFF2-40B4-BE49-F238E27FC236}">
                <a16:creationId xmlns:a16="http://schemas.microsoft.com/office/drawing/2014/main" id="{0CF9B0DF-0B4C-479C-B289-72AF338E8396}"/>
              </a:ext>
            </a:extLst>
          </p:cNvPr>
          <p:cNvPicPr>
            <a:picLocks noChangeAspect="1"/>
          </p:cNvPicPr>
          <p:nvPr>
            <p:custDataLst>
              <p:tags r:id="rId8"/>
            </p:custDataLst>
          </p:nvPr>
        </p:nvPicPr>
        <p:blipFill>
          <a:blip r:embed="rId7"/>
          <a:stretch>
            <a:fillRect/>
          </a:stretch>
        </p:blipFill>
        <p:spPr>
          <a:xfrm>
            <a:off x="10228728" y="27597"/>
            <a:ext cx="1865735" cy="818214"/>
          </a:xfrm>
          <a:prstGeom prst="rect">
            <a:avLst/>
          </a:prstGeom>
        </p:spPr>
      </p:pic>
      <p:pic>
        <p:nvPicPr>
          <p:cNvPr id="5" name="Picture 4">
            <a:extLst>
              <a:ext uri="{FF2B5EF4-FFF2-40B4-BE49-F238E27FC236}">
                <a16:creationId xmlns:a16="http://schemas.microsoft.com/office/drawing/2014/main" id="{F23F1F4A-AFDB-42FD-9EE8-6227348ABC73}"/>
              </a:ext>
            </a:extLst>
          </p:cNvPr>
          <p:cNvPicPr>
            <a:picLocks noChangeAspect="1"/>
          </p:cNvPicPr>
          <p:nvPr>
            <p:custDataLst>
              <p:tags r:id="rId10"/>
            </p:custDataLst>
          </p:nvPr>
        </p:nvPicPr>
        <p:blipFill>
          <a:blip r:embed="rId9"/>
          <a:stretch>
            <a:fillRect/>
          </a:stretch>
        </p:blipFill>
        <p:spPr>
          <a:xfrm>
            <a:off x="7326393" y="710043"/>
            <a:ext cx="3636344" cy="449791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77C12242-7999-4417-910D-17506D76A884}"/>
              </a:ext>
            </a:extLst>
          </p:cNvPr>
          <p:cNvPicPr>
            <a:picLocks noChangeAspect="1"/>
          </p:cNvPicPr>
          <p:nvPr>
            <p:custDataLst>
              <p:tags r:id="rId12"/>
            </p:custDataLst>
          </p:nvPr>
        </p:nvPicPr>
        <p:blipFill>
          <a:blip r:embed="rId11"/>
          <a:stretch>
            <a:fillRect/>
          </a:stretch>
        </p:blipFill>
        <p:spPr>
          <a:xfrm>
            <a:off x="8530129" y="3141647"/>
            <a:ext cx="3661871" cy="30063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9764663"/>
      </p:ext>
    </p:ext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23776610-D570-41B0-8F41-04095690BDC6}"/>
              </a:ext>
            </a:extLst>
          </p:cNvPr>
          <p:cNvSpPr>
            <a:spLocks noGrp="1"/>
          </p:cNvSpPr>
          <p:nvPr>
            <p:ph type="title"/>
            <p:custDataLst>
              <p:tags r:id="rId4"/>
            </p:custDataLst>
          </p:nvPr>
        </p:nvSpPr>
        <p:spPr>
          <a:xfrm>
            <a:off x="447137" y="88100"/>
            <a:ext cx="10515600" cy="752929"/>
          </a:xfrm>
        </p:spPr>
        <p:txBody>
          <a:bodyPr vert="horz" lIns="91440" tIns="45720" rIns="91440" bIns="45720" rtlCol="0" anchor="ctr">
            <a:normAutofit/>
          </a:bodyPr>
          <a:lstStyle/>
          <a:p>
            <a:pPr algn="l"/>
            <a:r>
              <a:rPr lang="en-US" sz="3200"/>
              <a:t>Existing VA Efforts</a:t>
            </a:r>
            <a:endParaRPr lang="en-US"/>
          </a:p>
        </p:txBody>
      </p:sp>
      <p:sp>
        <p:nvSpPr>
          <p:cNvPr id="4" name="Slide Number Placeholder 3">
            <a:extLst>
              <a:ext uri="{FF2B5EF4-FFF2-40B4-BE49-F238E27FC236}">
                <a16:creationId xmlns:a16="http://schemas.microsoft.com/office/drawing/2014/main" id="{1CF94D20-6B36-431F-BC16-466533FF5C8C}"/>
              </a:ext>
            </a:extLst>
          </p:cNvPr>
          <p:cNvSpPr>
            <a:spLocks noGrp="1"/>
          </p:cNvSpPr>
          <p:nvPr>
            <p:ph type="sldNum" sz="quarter" idx="12"/>
            <p:custDataLst>
              <p:tags r:id="rId5"/>
            </p:custDataLst>
          </p:nvPr>
        </p:nvSpPr>
        <p:spPr>
          <a:xfrm>
            <a:off x="11582400" y="6400801"/>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670A9334-4E67-F94F-A05E-0CE8B74A054E}" type="slidenum">
              <a:rPr lang="en-US" smtClean="0"/>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14C5A124-4F88-4622-BF4F-EA933AFEF5DA}"/>
              </a:ext>
            </a:extLst>
          </p:cNvPr>
          <p:cNvSpPr txBox="1"/>
          <p:nvPr>
            <p:custDataLst>
              <p:tags r:id="rId6"/>
            </p:custDataLst>
          </p:nvPr>
        </p:nvSpPr>
        <p:spPr>
          <a:xfrm>
            <a:off x="243936" y="1071418"/>
            <a:ext cx="7144743" cy="4968008"/>
          </a:xfrm>
          <a:prstGeom prst="rect">
            <a:avLst/>
          </a:prstGeom>
          <a:ln w="19050" cap="flat" cmpd="sng" algn="ctr">
            <a:solidFill>
              <a:schemeClr val="tx2"/>
            </a:solidFill>
            <a:prstDash val="solid"/>
            <a:round/>
            <a:headEnd type="none" w="med" len="med"/>
            <a:tailEnd type="none" w="med" len="med"/>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000" b="1">
                <a:solidFill>
                  <a:schemeClr val="tx2"/>
                </a:solidFill>
              </a:rPr>
              <a:t>VA Partnership to increase Access to Lung Screening (VA-PALS):</a:t>
            </a:r>
          </a:p>
          <a:p>
            <a:pPr lvl="1">
              <a:lnSpc>
                <a:spcPct val="100000"/>
              </a:lnSpc>
              <a:spcBef>
                <a:spcPts val="600"/>
              </a:spcBef>
            </a:pPr>
            <a:r>
              <a:rPr lang="en-US" sz="1600">
                <a:solidFill>
                  <a:srgbClr val="646464"/>
                </a:solidFill>
              </a:rPr>
              <a:t>Goal: Improve capacity for screening at VA</a:t>
            </a:r>
          </a:p>
          <a:p>
            <a:pPr lvl="1">
              <a:lnSpc>
                <a:spcPct val="100000"/>
              </a:lnSpc>
              <a:spcBef>
                <a:spcPts val="600"/>
              </a:spcBef>
            </a:pPr>
            <a:r>
              <a:rPr lang="en-US" sz="1600">
                <a:solidFill>
                  <a:srgbClr val="646464"/>
                </a:solidFill>
              </a:rPr>
              <a:t>“The project was launched in 2017 after an earlier clinical demonstration project identified substantial variability and challenges with efforts to implement new lung cancer screening programs in the VA.”</a:t>
            </a:r>
          </a:p>
          <a:p>
            <a:pPr lvl="1">
              <a:lnSpc>
                <a:spcPct val="100000"/>
              </a:lnSpc>
              <a:spcBef>
                <a:spcPts val="600"/>
              </a:spcBef>
            </a:pPr>
            <a:r>
              <a:rPr lang="en-US" sz="1600">
                <a:solidFill>
                  <a:srgbClr val="646464"/>
                </a:solidFill>
              </a:rPr>
              <a:t>Partnership with International Early Lung Cancer Action Program (I-ELCAP)</a:t>
            </a:r>
          </a:p>
          <a:p>
            <a:pPr lvl="1">
              <a:lnSpc>
                <a:spcPct val="100000"/>
              </a:lnSpc>
              <a:spcBef>
                <a:spcPts val="600"/>
              </a:spcBef>
            </a:pPr>
            <a:r>
              <a:rPr lang="en-US" sz="1600">
                <a:solidFill>
                  <a:srgbClr val="646464"/>
                </a:solidFill>
              </a:rPr>
              <a:t>Launched in 2017 based on results from LCSDP</a:t>
            </a:r>
          </a:p>
          <a:p>
            <a:pPr marL="457200" lvl="1" indent="0">
              <a:lnSpc>
                <a:spcPct val="100000"/>
              </a:lnSpc>
              <a:spcBef>
                <a:spcPts val="600"/>
              </a:spcBef>
              <a:buNone/>
            </a:pPr>
            <a:endParaRPr lang="en-US" sz="1600">
              <a:solidFill>
                <a:srgbClr val="646464"/>
              </a:solidFill>
            </a:endParaRPr>
          </a:p>
          <a:p>
            <a:pPr marL="0" indent="0">
              <a:lnSpc>
                <a:spcPct val="100000"/>
              </a:lnSpc>
              <a:spcBef>
                <a:spcPts val="600"/>
              </a:spcBef>
              <a:buNone/>
            </a:pPr>
            <a:r>
              <a:rPr lang="en-US" sz="2000" b="1">
                <a:solidFill>
                  <a:schemeClr val="tx2"/>
                </a:solidFill>
              </a:rPr>
              <a:t>Three proposed directions for this project:</a:t>
            </a:r>
          </a:p>
          <a:p>
            <a:pPr lvl="1">
              <a:lnSpc>
                <a:spcPct val="100000"/>
              </a:lnSpc>
              <a:spcBef>
                <a:spcPts val="600"/>
              </a:spcBef>
            </a:pPr>
            <a:r>
              <a:rPr lang="en-US" sz="1600" b="1">
                <a:solidFill>
                  <a:srgbClr val="646464"/>
                </a:solidFill>
              </a:rPr>
              <a:t>Large-scale examination of LDCT images with artificial intelligence and machine learning techniques</a:t>
            </a:r>
          </a:p>
          <a:p>
            <a:pPr lvl="1">
              <a:lnSpc>
                <a:spcPct val="100000"/>
              </a:lnSpc>
              <a:spcBef>
                <a:spcPts val="600"/>
              </a:spcBef>
            </a:pPr>
            <a:r>
              <a:rPr lang="en-US" sz="1600">
                <a:solidFill>
                  <a:srgbClr val="646464"/>
                </a:solidFill>
              </a:rPr>
              <a:t>Epidemiologic investigations of environmental and genetic risk factors to better understand the high percentage of veterans diagnosed with lung cancer who were never smokers or had quit many years ago</a:t>
            </a:r>
          </a:p>
          <a:p>
            <a:pPr lvl="1">
              <a:lnSpc>
                <a:spcPct val="100000"/>
              </a:lnSpc>
              <a:spcBef>
                <a:spcPts val="600"/>
              </a:spcBef>
            </a:pPr>
            <a:r>
              <a:rPr lang="en-US" sz="1600">
                <a:solidFill>
                  <a:srgbClr val="646464"/>
                </a:solidFill>
              </a:rPr>
              <a:t>Multisite clinical trials that explore early detection blood screening tests that are under development. </a:t>
            </a:r>
          </a:p>
          <a:p>
            <a:pPr marL="457200" lvl="1" indent="0">
              <a:lnSpc>
                <a:spcPct val="100000"/>
              </a:lnSpc>
              <a:spcBef>
                <a:spcPts val="600"/>
              </a:spcBef>
              <a:buNone/>
            </a:pPr>
            <a:endParaRPr lang="en-US" sz="1600">
              <a:solidFill>
                <a:srgbClr val="646464"/>
              </a:solidFill>
            </a:endParaRPr>
          </a:p>
          <a:p>
            <a:pPr lvl="1">
              <a:lnSpc>
                <a:spcPct val="100000"/>
              </a:lnSpc>
              <a:spcBef>
                <a:spcPts val="600"/>
              </a:spcBef>
            </a:pPr>
            <a:endParaRPr lang="en-US" sz="1600">
              <a:solidFill>
                <a:srgbClr val="646464"/>
              </a:solidFill>
            </a:endParaRPr>
          </a:p>
        </p:txBody>
      </p:sp>
      <p:pic>
        <p:nvPicPr>
          <p:cNvPr id="9" name="Picture 8">
            <a:extLst>
              <a:ext uri="{FF2B5EF4-FFF2-40B4-BE49-F238E27FC236}">
                <a16:creationId xmlns:a16="http://schemas.microsoft.com/office/drawing/2014/main" id="{0CF9B0DF-0B4C-479C-B289-72AF338E8396}"/>
              </a:ext>
            </a:extLst>
          </p:cNvPr>
          <p:cNvPicPr>
            <a:picLocks noChangeAspect="1"/>
          </p:cNvPicPr>
          <p:nvPr>
            <p:custDataLst>
              <p:tags r:id="rId8"/>
            </p:custDataLst>
          </p:nvPr>
        </p:nvPicPr>
        <p:blipFill>
          <a:blip r:embed="rId7"/>
          <a:stretch>
            <a:fillRect/>
          </a:stretch>
        </p:blipFill>
        <p:spPr>
          <a:xfrm>
            <a:off x="10228728" y="27597"/>
            <a:ext cx="1865735" cy="818214"/>
          </a:xfrm>
          <a:prstGeom prst="rect">
            <a:avLst/>
          </a:prstGeom>
        </p:spPr>
      </p:pic>
      <p:pic>
        <p:nvPicPr>
          <p:cNvPr id="25605" name="Picture 5">
            <a:extLst>
              <a:ext uri="{FF2B5EF4-FFF2-40B4-BE49-F238E27FC236}">
                <a16:creationId xmlns:a16="http://schemas.microsoft.com/office/drawing/2014/main" id="{82A0F274-EF6D-483B-834F-BDF14FBA9820}"/>
              </a:ext>
            </a:extLst>
          </p:cNvPr>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7624063" y="1103060"/>
            <a:ext cx="4470400" cy="1334718"/>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a:extLst>
              <a:ext uri="{FF2B5EF4-FFF2-40B4-BE49-F238E27FC236}">
                <a16:creationId xmlns:a16="http://schemas.microsoft.com/office/drawing/2014/main" id="{376ACEBB-AD13-40BB-BA94-6A82CBE7F64A}"/>
              </a:ext>
            </a:extLst>
          </p:cNvPr>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7505529" y="2555877"/>
            <a:ext cx="4588934" cy="333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60683"/>
      </p:ext>
    </p:extLst>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074" name="Picture 2">
            <a:extLst>
              <a:ext uri="{FF2B5EF4-FFF2-40B4-BE49-F238E27FC236}">
                <a16:creationId xmlns:a16="http://schemas.microsoft.com/office/drawing/2014/main" id="{4582C219-3983-47B3-BD9C-66E225E7B2C3}"/>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6463146" y="626916"/>
            <a:ext cx="4846320" cy="4846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40CCB2-3AD5-4A3B-8A67-89428D2A612E}"/>
              </a:ext>
            </a:extLst>
          </p:cNvPr>
          <p:cNvPicPr>
            <a:picLocks noChangeAspect="1"/>
          </p:cNvPicPr>
          <p:nvPr>
            <p:custDataLst>
              <p:tags r:id="rId7"/>
            </p:custDataLst>
          </p:nvPr>
        </p:nvPicPr>
        <p:blipFill>
          <a:blip r:embed="rId6"/>
          <a:stretch>
            <a:fillRect/>
          </a:stretch>
        </p:blipFill>
        <p:spPr>
          <a:xfrm>
            <a:off x="872838" y="626916"/>
            <a:ext cx="4943112" cy="4846320"/>
          </a:xfrm>
          <a:prstGeom prst="rect">
            <a:avLst/>
          </a:prstGeom>
        </p:spPr>
      </p:pic>
    </p:spTree>
    <p:extLst>
      <p:ext uri="{BB962C8B-B14F-4D97-AF65-F5344CB8AC3E}">
        <p14:creationId xmlns:p14="http://schemas.microsoft.com/office/powerpoint/2010/main" val="2685739719"/>
      </p:ext>
    </p:extLst>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Content Placeholder 2">
            <a:extLst>
              <a:ext uri="{FF2B5EF4-FFF2-40B4-BE49-F238E27FC236}">
                <a16:creationId xmlns:a16="http://schemas.microsoft.com/office/drawing/2014/main" id="{65FA0ED5-8414-4344-9F9A-76702DA22637}"/>
              </a:ext>
            </a:extLst>
          </p:cNvPr>
          <p:cNvSpPr txBox="1"/>
          <p:nvPr>
            <p:custDataLst>
              <p:tags r:id="rId4"/>
            </p:custDataLst>
          </p:nvPr>
        </p:nvSpPr>
        <p:spPr>
          <a:xfrm>
            <a:off x="951798" y="2153093"/>
            <a:ext cx="6045812" cy="2551813"/>
          </a:xfrm>
          <a:prstGeom prst="rect">
            <a:avLst/>
          </a:prstGeom>
          <a:solidFill>
            <a:schemeClr val="accent1">
              <a:lumMod val="20000"/>
              <a:lumOff val="80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b="1">
                <a:solidFill>
                  <a:srgbClr val="002F56"/>
                </a:solidFill>
              </a:rPr>
              <a:t>​</a:t>
            </a:r>
            <a:r>
              <a:rPr lang="en-US" sz="1600" b="1">
                <a:solidFill>
                  <a:srgbClr val="000000"/>
                </a:solidFill>
              </a:rPr>
              <a:t>Email us at naii@va.gov </a:t>
            </a:r>
            <a:endParaRPr lang="en-US" sz="1600">
              <a:solidFill>
                <a:srgbClr val="000000"/>
              </a:solidFill>
            </a:endParaRPr>
          </a:p>
          <a:p>
            <a:pPr marL="0" indent="0">
              <a:lnSpc>
                <a:spcPct val="100000"/>
              </a:lnSpc>
              <a:spcBef>
                <a:spcPts val="600"/>
              </a:spcBef>
              <a:buNone/>
            </a:pPr>
            <a:r>
              <a:rPr lang="en-US" sz="1600" b="1"/>
              <a:t>Website: </a:t>
            </a:r>
            <a:r>
              <a:rPr lang="fr-FR" sz="1600" b="1"/>
              <a:t>National Artificial Intelligence Institute (NAII) (va.gov)</a:t>
            </a:r>
          </a:p>
          <a:p>
            <a:pPr marL="0" indent="0">
              <a:lnSpc>
                <a:spcPct val="100000"/>
              </a:lnSpc>
              <a:spcBef>
                <a:spcPts val="600"/>
              </a:spcBef>
              <a:buNone/>
            </a:pPr>
            <a:endParaRPr lang="fr-FR" sz="1600" b="1"/>
          </a:p>
          <a:p>
            <a:pPr marL="0" marR="0" indent="0">
              <a:spcBef>
                <a:spcPct val="0"/>
              </a:spcBef>
              <a:spcAft>
                <a:spcPct val="0"/>
              </a:spcAft>
              <a:buNone/>
            </a:pPr>
            <a:r>
              <a:rPr lang="en-US" sz="1600" b="1">
                <a:effectLst/>
                <a:ea typeface="Times New Roman" panose="02020603050405020304" pitchFamily="18" charset="0"/>
                <a:cs typeface="Times New Roman" panose="02020603050405020304" pitchFamily="18" charset="0"/>
              </a:rPr>
              <a:t>Join the AI@VA Community:</a:t>
            </a:r>
            <a:endParaRPr lang="en-US" sz="1600" b="1">
              <a:effectLst/>
              <a:ea typeface="Calibri" panose="020f0502020204030204" pitchFamily="34" charset="0"/>
              <a:cs typeface="Times New Roman" panose="02020603050405020304" pitchFamily="18" charset="0"/>
            </a:endParaRPr>
          </a:p>
          <a:p>
            <a:pPr marR="0">
              <a:spcBef>
                <a:spcPct val="0"/>
              </a:spcBef>
              <a:spcAft>
                <a:spcPct val="0"/>
              </a:spcAft>
              <a:buFont typeface="Wingdings" panose="05000000000000000000" pitchFamily="2" charset="2"/>
              <a:buChar char="Ø"/>
            </a:pPr>
            <a:r>
              <a:rPr lang="en-US" sz="1400">
                <a:effectLst/>
                <a:ea typeface="Times New Roman" panose="02020603050405020304" pitchFamily="18" charset="0"/>
                <a:cs typeface="Times New Roman" panose="02020603050405020304" pitchFamily="18" charset="0"/>
              </a:rPr>
              <a:t>AI@VA Community SharePoint: </a:t>
            </a:r>
            <a:r>
              <a:rPr lang="en-US" sz="1400" u="sng">
                <a:solidFill>
                  <a:srgbClr val="0000FF"/>
                </a:solidFill>
                <a:effectLst/>
                <a:ea typeface="Times New Roman" panose="02020603050405020304" pitchFamily="18" charset="0"/>
                <a:cs typeface="Times New Roman" panose="02020603050405020304" pitchFamily="18" charset="0"/>
              </a:rPr>
              <a:t>AI@VA - Community Home (sharepoint.com)</a:t>
            </a:r>
            <a:endParaRPr lang="en-US" sz="1400">
              <a:effectLst/>
              <a:ea typeface="Calibri" panose="020f0502020204030204" pitchFamily="34" charset="0"/>
              <a:cs typeface="Times New Roman" panose="02020603050405020304" pitchFamily="18" charset="0"/>
            </a:endParaRPr>
          </a:p>
          <a:p>
            <a:pPr marR="0">
              <a:spcBef>
                <a:spcPct val="0"/>
              </a:spcBef>
              <a:spcAft>
                <a:spcPct val="0"/>
              </a:spcAft>
              <a:buFont typeface="Wingdings" panose="05000000000000000000" pitchFamily="2" charset="2"/>
              <a:buChar char="Ø"/>
            </a:pPr>
            <a:r>
              <a:rPr lang="en-US" sz="1400">
                <a:effectLst/>
                <a:ea typeface="Times New Roman" panose="02020603050405020304" pitchFamily="18" charset="0"/>
                <a:cs typeface="Times New Roman" panose="02020603050405020304" pitchFamily="18" charset="0"/>
              </a:rPr>
              <a:t>AI@VA Community on Teams: </a:t>
            </a:r>
            <a:r>
              <a:rPr lang="en-US" sz="1400" u="sng">
                <a:solidFill>
                  <a:srgbClr val="0000FF"/>
                </a:solidFill>
                <a:effectLst/>
                <a:ea typeface="Times New Roman" panose="02020603050405020304" pitchFamily="18" charset="0"/>
                <a:cs typeface="Times New Roman" panose="02020603050405020304" pitchFamily="18" charset="0"/>
              </a:rPr>
              <a:t>https://tinyurl.com/VA-AI-Community</a:t>
            </a:r>
            <a:endParaRPr lang="en-US" sz="1400">
              <a:effectLst/>
              <a:ea typeface="Calibri" panose="020f0502020204030204" pitchFamily="34" charset="0"/>
              <a:cs typeface="Times New Roman" panose="02020603050405020304" pitchFamily="18" charset="0"/>
            </a:endParaRPr>
          </a:p>
          <a:p>
            <a:pPr marR="0">
              <a:spcBef>
                <a:spcPct val="0"/>
              </a:spcBef>
              <a:spcAft>
                <a:spcPct val="0"/>
              </a:spcAft>
              <a:buFont typeface="Wingdings" panose="05000000000000000000" pitchFamily="2" charset="2"/>
              <a:buChar char="Ø"/>
            </a:pPr>
            <a:r>
              <a:rPr lang="en-US" sz="1400">
                <a:effectLst/>
                <a:ea typeface="Times New Roman" panose="02020603050405020304" pitchFamily="18" charset="0"/>
                <a:cs typeface="Times New Roman" panose="02020603050405020304" pitchFamily="18" charset="0"/>
              </a:rPr>
              <a:t>Subscribe to our newsletter: </a:t>
            </a:r>
            <a:r>
              <a:rPr lang="en-US" sz="1400" u="sng">
                <a:solidFill>
                  <a:srgbClr val="0000FF"/>
                </a:solidFill>
                <a:effectLst/>
                <a:ea typeface="Times New Roman" panose="02020603050405020304" pitchFamily="18" charset="0"/>
                <a:cs typeface="Times New Roman" panose="02020603050405020304" pitchFamily="18" charset="0"/>
              </a:rPr>
              <a:t>Join the AI@VA Community</a:t>
            </a:r>
            <a:endParaRPr lang="en-US" sz="140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34049D7-1E58-4B50-B3E3-EEA9B97B3892}"/>
              </a:ext>
            </a:extLst>
          </p:cNvPr>
          <p:cNvPicPr>
            <a:picLocks noChangeAspect="1"/>
          </p:cNvPicPr>
          <p:nvPr>
            <p:custDataLst>
              <p:tags r:id="rId6"/>
            </p:custDataLst>
          </p:nvPr>
        </p:nvPicPr>
        <p:blipFill>
          <a:blip r:embed="rId5"/>
          <a:stretch>
            <a:fillRect/>
          </a:stretch>
        </p:blipFill>
        <p:spPr>
          <a:xfrm>
            <a:off x="8208859" y="1464184"/>
            <a:ext cx="3031343" cy="3929630"/>
          </a:xfrm>
          <a:prstGeom prst="rect">
            <a:avLst/>
          </a:prstGeom>
        </p:spPr>
      </p:pic>
      <p:sp>
        <p:nvSpPr>
          <p:cNvPr id="6" name="Title 5">
            <a:extLst>
              <a:ext uri="{FF2B5EF4-FFF2-40B4-BE49-F238E27FC236}">
                <a16:creationId xmlns:a16="http://schemas.microsoft.com/office/drawing/2014/main" id="{27FCC3E2-317D-171E-7897-F29EA8B80059}"/>
              </a:ext>
            </a:extLst>
          </p:cNvPr>
          <p:cNvSpPr>
            <a:spLocks noGrp="1"/>
          </p:cNvSpPr>
          <p:nvPr>
            <p:ph type="ctrTitle"/>
            <p:custDataLst>
              <p:tags r:id="rId7"/>
            </p:custDataLst>
          </p:nvPr>
        </p:nvSpPr>
        <p:spPr/>
        <p:txBody>
          <a:bodyPr/>
          <a:lstStyle/>
          <a:p>
            <a:endParaRPr lang="en-US"/>
          </a:p>
        </p:txBody>
      </p:sp>
    </p:spTree>
    <p:extLst>
      <p:ext uri="{BB962C8B-B14F-4D97-AF65-F5344CB8AC3E}">
        <p14:creationId xmlns:p14="http://schemas.microsoft.com/office/powerpoint/2010/main" val="3071431090"/>
      </p:ext>
    </p:extLst>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6" name="Picture 5">
            <a:extLst>
              <a:ext uri="{FF2B5EF4-FFF2-40B4-BE49-F238E27FC236}">
                <a16:creationId xmlns:a16="http://schemas.microsoft.com/office/drawing/2014/main" id="{0CA20190-6974-49C6-8924-9348CBE372ED}"/>
              </a:ext>
            </a:extLst>
          </p:cNvPr>
          <p:cNvPicPr>
            <a:picLocks noChangeAspect="1"/>
          </p:cNvPicPr>
          <p:nvPr>
            <p:custDataLst>
              <p:tags r:id="rId5"/>
            </p:custDataLst>
          </p:nvPr>
        </p:nvPicPr>
        <p:blipFill>
          <a:blip r:embed="rId4"/>
          <a:stretch>
            <a:fillRect/>
          </a:stretch>
        </p:blipFill>
        <p:spPr>
          <a:xfrm>
            <a:off x="3700130" y="1698025"/>
            <a:ext cx="4275159" cy="4165869"/>
          </a:xfrm>
          <a:prstGeom prst="rect">
            <a:avLst/>
          </a:prstGeom>
        </p:spPr>
      </p:pic>
      <p:sp>
        <p:nvSpPr>
          <p:cNvPr id="4" name="Title 3">
            <a:extLst>
              <a:ext uri="{FF2B5EF4-FFF2-40B4-BE49-F238E27FC236}">
                <a16:creationId xmlns:a16="http://schemas.microsoft.com/office/drawing/2014/main" id="{716D58D8-E3EC-63C7-434C-613500CE55E6}"/>
              </a:ext>
            </a:extLst>
          </p:cNvPr>
          <p:cNvSpPr>
            <a:spLocks noGrp="1"/>
          </p:cNvSpPr>
          <p:nvPr>
            <p:ph type="ctrTitle"/>
            <p:custDataLst>
              <p:tags r:id="rId6"/>
            </p:custDataLst>
          </p:nvPr>
        </p:nvSpPr>
        <p:spPr/>
        <p:txBody>
          <a:bodyPr/>
          <a:lstStyle/>
          <a:p>
            <a:endParaRPr lang="en-US"/>
          </a:p>
        </p:txBody>
      </p:sp>
    </p:spTree>
    <p:extLst>
      <p:ext uri="{BB962C8B-B14F-4D97-AF65-F5344CB8AC3E}">
        <p14:creationId xmlns:p14="http://schemas.microsoft.com/office/powerpoint/2010/main" val="1858213187"/>
      </p:ext>
    </p:extLst>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06D3661A-F277-394D-9DA2-A73218BC5DCD}"/>
              </a:ext>
            </a:extLst>
          </p:cNvPr>
          <p:cNvSpPr>
            <a:spLocks noGrp="1"/>
          </p:cNvSpPr>
          <p:nvPr>
            <p:ph type="ctrTitle"/>
            <p:custDataLst>
              <p:tags r:id="rId4"/>
            </p:custDataLst>
          </p:nvPr>
        </p:nvSpPr>
        <p:spPr/>
        <p:txBody>
          <a:bodyPr/>
          <a:lstStyle/>
          <a:p>
            <a:r>
              <a:rPr lang="en-US"/>
              <a:t>Questions?</a:t>
            </a:r>
          </a:p>
        </p:txBody>
      </p:sp>
    </p:spTree>
    <p:extLst>
      <p:ext uri="{BB962C8B-B14F-4D97-AF65-F5344CB8AC3E}">
        <p14:creationId xmlns:p14="http://schemas.microsoft.com/office/powerpoint/2010/main" val="1267942340"/>
      </p:ext>
    </p:extLst>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C2F0E4FF-6A45-4E81-8744-A67AD389654C}"/>
              </a:ext>
            </a:extLst>
          </p:cNvPr>
          <p:cNvSpPr>
            <a:spLocks noGrp="1"/>
          </p:cNvSpPr>
          <p:nvPr>
            <p:ph type="ctrTitle"/>
            <p:custDataLst>
              <p:tags r:id="rId4"/>
            </p:custDataLst>
          </p:nvPr>
        </p:nvSpPr>
        <p:spPr/>
        <p:txBody>
          <a:bodyPr/>
          <a:lstStyle/>
          <a:p>
            <a:r>
              <a:rPr lang="en-US"/>
              <a:t>Appendix</a:t>
            </a:r>
          </a:p>
        </p:txBody>
      </p:sp>
    </p:spTree>
    <p:extLst>
      <p:ext uri="{BB962C8B-B14F-4D97-AF65-F5344CB8AC3E}">
        <p14:creationId xmlns:p14="http://schemas.microsoft.com/office/powerpoint/2010/main" val="1110161010"/>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69EBC64C-C0B8-4E48-BD26-3A5DFBAC5F02}"/>
              </a:ext>
            </a:extLst>
          </p:cNvPr>
          <p:cNvSpPr>
            <a:spLocks noGrp="1"/>
          </p:cNvSpPr>
          <p:nvPr>
            <p:ph type="body" idx="1"/>
          </p:nvPr>
        </p:nvSpPr>
        <p:spPr>
          <a:xfrm>
            <a:off x="1755972" y="887999"/>
            <a:ext cx="2676273" cy="308405"/>
          </a:xfrm>
        </p:spPr>
        <p:txBody>
          <a:bodyPr>
            <a:normAutofit lnSpcReduction="10000"/>
          </a:bodyPr>
          <a:lstStyle/>
          <a:p>
            <a:r>
              <a:rPr lang="en-US"/>
              <a:t>9.1 million patients</a:t>
            </a:r>
          </a:p>
          <a:p>
            <a:endParaRPr lang="en-US"/>
          </a:p>
        </p:txBody>
      </p:sp>
      <p:sp>
        <p:nvSpPr>
          <p:cNvPr id="3" name="Text Placeholder 2">
            <a:extLst>
              <a:ext uri="{FF2B5EF4-FFF2-40B4-BE49-F238E27FC236}">
                <a16:creationId xmlns:a16="http://schemas.microsoft.com/office/drawing/2014/main" id="{9A467082-1C86-4A41-B933-7057B2247F0E}"/>
              </a:ext>
            </a:extLst>
          </p:cNvPr>
          <p:cNvSpPr>
            <a:spLocks noGrp="1"/>
          </p:cNvSpPr>
          <p:nvPr>
            <p:ph type="body" idx="13"/>
          </p:nvPr>
        </p:nvSpPr>
        <p:spPr/>
        <p:txBody>
          <a:bodyPr/>
          <a:lstStyle/>
          <a:p>
            <a:r>
              <a:rPr lang="en-US"/>
              <a:t>VA is the largest integrated healthcare system in the U.S.</a:t>
            </a:r>
          </a:p>
        </p:txBody>
      </p:sp>
      <p:sp>
        <p:nvSpPr>
          <p:cNvPr id="8" name="Text Placeholder 7">
            <a:extLst>
              <a:ext uri="{FF2B5EF4-FFF2-40B4-BE49-F238E27FC236}">
                <a16:creationId xmlns:a16="http://schemas.microsoft.com/office/drawing/2014/main" id="{5DCA46E6-66E3-334C-BA2A-86285687009F}"/>
              </a:ext>
            </a:extLst>
          </p:cNvPr>
          <p:cNvSpPr>
            <a:spLocks noGrp="1"/>
          </p:cNvSpPr>
          <p:nvPr>
            <p:ph type="body" idx="18"/>
          </p:nvPr>
        </p:nvSpPr>
        <p:spPr/>
        <p:txBody>
          <a:bodyPr/>
          <a:lstStyle/>
          <a:p>
            <a:r>
              <a:rPr lang="en-US"/>
              <a:t>120,000 clinicians </a:t>
            </a:r>
          </a:p>
          <a:p>
            <a:endParaRPr lang="en-US"/>
          </a:p>
          <a:p>
            <a:endParaRPr lang="en-US"/>
          </a:p>
        </p:txBody>
      </p:sp>
      <p:sp>
        <p:nvSpPr>
          <p:cNvPr id="9" name="Text Placeholder 8">
            <a:extLst>
              <a:ext uri="{FF2B5EF4-FFF2-40B4-BE49-F238E27FC236}">
                <a16:creationId xmlns:a16="http://schemas.microsoft.com/office/drawing/2014/main" id="{41388E4E-D29B-7042-95C0-48CC3BC6972C}"/>
              </a:ext>
            </a:extLst>
          </p:cNvPr>
          <p:cNvSpPr>
            <a:spLocks noGrp="1"/>
          </p:cNvSpPr>
          <p:nvPr>
            <p:ph type="body" idx="19"/>
          </p:nvPr>
        </p:nvSpPr>
        <p:spPr/>
        <p:txBody>
          <a:bodyPr/>
          <a:lstStyle/>
          <a:p>
            <a:r>
              <a:rPr lang="en-US"/>
              <a:t>The majority of U.S. doctors  and nurses do at least some of their training at VA.</a:t>
            </a:r>
          </a:p>
        </p:txBody>
      </p:sp>
      <p:sp>
        <p:nvSpPr>
          <p:cNvPr id="4" name="Text Placeholder 3">
            <a:extLst>
              <a:ext uri="{FF2B5EF4-FFF2-40B4-BE49-F238E27FC236}">
                <a16:creationId xmlns:a16="http://schemas.microsoft.com/office/drawing/2014/main" id="{4B99F7B8-D5EC-DA47-B6A2-211CC706F570}"/>
              </a:ext>
            </a:extLst>
          </p:cNvPr>
          <p:cNvSpPr>
            <a:spLocks noGrp="1"/>
          </p:cNvSpPr>
          <p:nvPr>
            <p:ph type="body" idx="24"/>
          </p:nvPr>
        </p:nvSpPr>
        <p:spPr>
          <a:xfrm>
            <a:off x="8792644" y="2401107"/>
            <a:ext cx="2835611" cy="461361"/>
          </a:xfrm>
        </p:spPr>
        <p:txBody>
          <a:bodyPr>
            <a:noAutofit/>
          </a:bodyPr>
          <a:lstStyle/>
          <a:p>
            <a:r>
              <a:rPr lang="en-US"/>
              <a:t>800,000 genomic donations</a:t>
            </a:r>
          </a:p>
          <a:p>
            <a:endParaRPr lang="en-US"/>
          </a:p>
        </p:txBody>
      </p:sp>
      <p:sp>
        <p:nvSpPr>
          <p:cNvPr id="5" name="Text Placeholder 4">
            <a:extLst>
              <a:ext uri="{FF2B5EF4-FFF2-40B4-BE49-F238E27FC236}">
                <a16:creationId xmlns:a16="http://schemas.microsoft.com/office/drawing/2014/main" id="{241452F4-758C-F84D-BEEA-8CD2E8B85D7C}"/>
              </a:ext>
            </a:extLst>
          </p:cNvPr>
          <p:cNvSpPr>
            <a:spLocks noGrp="1"/>
          </p:cNvSpPr>
          <p:nvPr>
            <p:ph type="body" idx="25"/>
          </p:nvPr>
        </p:nvSpPr>
        <p:spPr/>
        <p:txBody>
          <a:bodyPr>
            <a:normAutofit/>
          </a:bodyPr>
          <a:lstStyle/>
          <a:p>
            <a:r>
              <a:rPr lang="en-US"/>
              <a:t>VA has the largest genomic database tied to medical records in the world.</a:t>
            </a:r>
          </a:p>
        </p:txBody>
      </p:sp>
      <p:sp>
        <p:nvSpPr>
          <p:cNvPr id="6" name="Text Placeholder 5">
            <a:extLst>
              <a:ext uri="{FF2B5EF4-FFF2-40B4-BE49-F238E27FC236}">
                <a16:creationId xmlns:a16="http://schemas.microsoft.com/office/drawing/2014/main" id="{34DB119F-092E-604C-84F7-23B7778E1524}"/>
              </a:ext>
            </a:extLst>
          </p:cNvPr>
          <p:cNvSpPr>
            <a:spLocks noGrp="1"/>
          </p:cNvSpPr>
          <p:nvPr>
            <p:ph type="body" idx="26"/>
          </p:nvPr>
        </p:nvSpPr>
        <p:spPr>
          <a:xfrm>
            <a:off x="8025843" y="4268561"/>
            <a:ext cx="2752748" cy="325786"/>
          </a:xfrm>
        </p:spPr>
        <p:txBody>
          <a:bodyPr>
            <a:normAutofit/>
          </a:bodyPr>
          <a:lstStyle/>
          <a:p>
            <a:r>
              <a:rPr lang="en-US"/>
              <a:t>10 billion medical images</a:t>
            </a:r>
          </a:p>
        </p:txBody>
      </p:sp>
      <p:sp>
        <p:nvSpPr>
          <p:cNvPr id="7" name="Text Placeholder 6">
            <a:extLst>
              <a:ext uri="{FF2B5EF4-FFF2-40B4-BE49-F238E27FC236}">
                <a16:creationId xmlns:a16="http://schemas.microsoft.com/office/drawing/2014/main" id="{895D6731-2EE0-704D-A837-335DD636E85F}"/>
              </a:ext>
            </a:extLst>
          </p:cNvPr>
          <p:cNvSpPr>
            <a:spLocks noGrp="1"/>
          </p:cNvSpPr>
          <p:nvPr>
            <p:ph type="body" idx="27"/>
          </p:nvPr>
        </p:nvSpPr>
        <p:spPr/>
        <p:txBody>
          <a:bodyPr>
            <a:normAutofit/>
          </a:bodyPr>
          <a:lstStyle/>
          <a:p>
            <a:r>
              <a:rPr lang="en-US"/>
              <a:t>VA has one of the world’s largest medical image repositories.</a:t>
            </a:r>
          </a:p>
        </p:txBody>
      </p:sp>
      <p:sp>
        <p:nvSpPr>
          <p:cNvPr id="10" name="Text Placeholder 9">
            <a:extLst>
              <a:ext uri="{FF2B5EF4-FFF2-40B4-BE49-F238E27FC236}">
                <a16:creationId xmlns:a16="http://schemas.microsoft.com/office/drawing/2014/main" id="{A612C37A-4D71-4244-BFB5-27BFA0C10AC6}"/>
              </a:ext>
            </a:extLst>
          </p:cNvPr>
          <p:cNvSpPr>
            <a:spLocks noGrp="1"/>
          </p:cNvSpPr>
          <p:nvPr>
            <p:ph type="body" idx="28"/>
          </p:nvPr>
        </p:nvSpPr>
        <p:spPr>
          <a:xfrm>
            <a:off x="1246173" y="4356636"/>
            <a:ext cx="3205405" cy="308405"/>
          </a:xfrm>
        </p:spPr>
        <p:txBody>
          <a:bodyPr>
            <a:normAutofit lnSpcReduction="10000"/>
          </a:bodyPr>
          <a:lstStyle/>
          <a:p>
            <a:r>
              <a:rPr lang="en-US"/>
              <a:t>1,200+ medical facilities</a:t>
            </a:r>
          </a:p>
          <a:p>
            <a:endParaRPr lang="en-US"/>
          </a:p>
          <a:p>
            <a:endParaRPr lang="en-US"/>
          </a:p>
        </p:txBody>
      </p:sp>
      <p:sp>
        <p:nvSpPr>
          <p:cNvPr id="11" name="Text Placeholder 10">
            <a:extLst>
              <a:ext uri="{FF2B5EF4-FFF2-40B4-BE49-F238E27FC236}">
                <a16:creationId xmlns:a16="http://schemas.microsoft.com/office/drawing/2014/main" id="{E5B22A00-12DC-3C4E-83C8-D09C0594CFFE}"/>
              </a:ext>
            </a:extLst>
          </p:cNvPr>
          <p:cNvSpPr>
            <a:spLocks noGrp="1"/>
          </p:cNvSpPr>
          <p:nvPr>
            <p:ph type="body" idx="29"/>
          </p:nvPr>
        </p:nvSpPr>
        <p:spPr/>
        <p:txBody>
          <a:bodyPr>
            <a:normAutofit/>
          </a:bodyPr>
          <a:lstStyle/>
          <a:p>
            <a:r>
              <a:rPr lang="en-US"/>
              <a:t>Veterans receive care across all U.S. states and territories.</a:t>
            </a:r>
          </a:p>
        </p:txBody>
      </p:sp>
      <p:sp>
        <p:nvSpPr>
          <p:cNvPr id="12" name="Text Placeholder 11">
            <a:extLst>
              <a:ext uri="{FF2B5EF4-FFF2-40B4-BE49-F238E27FC236}">
                <a16:creationId xmlns:a16="http://schemas.microsoft.com/office/drawing/2014/main" id="{988D102A-4EFD-BC46-AB17-EA3B0F7DB0D4}"/>
              </a:ext>
            </a:extLst>
          </p:cNvPr>
          <p:cNvSpPr>
            <a:spLocks noGrp="1"/>
          </p:cNvSpPr>
          <p:nvPr>
            <p:ph type="body" idx="30"/>
          </p:nvPr>
        </p:nvSpPr>
        <p:spPr>
          <a:xfrm>
            <a:off x="404602" y="2614745"/>
            <a:ext cx="3036995" cy="468667"/>
          </a:xfrm>
        </p:spPr>
        <p:txBody>
          <a:bodyPr>
            <a:normAutofit fontScale="92500"/>
          </a:bodyPr>
          <a:lstStyle/>
          <a:p>
            <a:r>
              <a:rPr lang="en-US"/>
              <a:t>2.2 million telehealth episodes/year</a:t>
            </a:r>
          </a:p>
          <a:p>
            <a:endParaRPr lang="en-US"/>
          </a:p>
          <a:p>
            <a:endParaRPr lang="en-US"/>
          </a:p>
        </p:txBody>
      </p:sp>
      <p:sp>
        <p:nvSpPr>
          <p:cNvPr id="13" name="Text Placeholder 12">
            <a:extLst>
              <a:ext uri="{FF2B5EF4-FFF2-40B4-BE49-F238E27FC236}">
                <a16:creationId xmlns:a16="http://schemas.microsoft.com/office/drawing/2014/main" id="{965DE194-E02F-7245-A493-0321004E5602}"/>
              </a:ext>
            </a:extLst>
          </p:cNvPr>
          <p:cNvSpPr>
            <a:spLocks noGrp="1"/>
          </p:cNvSpPr>
          <p:nvPr>
            <p:ph type="body" idx="31"/>
          </p:nvPr>
        </p:nvSpPr>
        <p:spPr/>
        <p:txBody>
          <a:bodyPr>
            <a:normAutofit/>
          </a:bodyPr>
          <a:lstStyle/>
          <a:p>
            <a:r>
              <a:rPr lang="en-US"/>
              <a:t>More than 727,000 Veterans are served by telehealth/year.</a:t>
            </a:r>
          </a:p>
        </p:txBody>
      </p:sp>
      <p:sp>
        <p:nvSpPr>
          <p:cNvPr id="38" name="TextBox 37">
            <a:extLst>
              <a:ext uri="{FF2B5EF4-FFF2-40B4-BE49-F238E27FC236}">
                <a16:creationId xmlns:a16="http://schemas.microsoft.com/office/drawing/2014/main" id="{653FB71F-F233-1843-B02B-91A45BD948D3}"/>
              </a:ext>
            </a:extLst>
          </p:cNvPr>
          <p:cNvSpPr txBox="1"/>
          <p:nvPr/>
        </p:nvSpPr>
        <p:spPr>
          <a:xfrm>
            <a:off x="4972763" y="2301902"/>
            <a:ext cx="2224585" cy="1323439"/>
          </a:xfrm>
          <a:prstGeom prst="rect">
            <a:avLst/>
          </a:prstGeom>
          <a:noFill/>
        </p:spPr>
        <p:txBody>
          <a:bodyPr wrap="square" rtlCol="0">
            <a:spAutoFit/>
          </a:bodyPr>
          <a:lstStyle/>
          <a:p>
            <a:pPr algn="ctr"/>
            <a:r>
              <a:rPr lang="en-US" sz="4000" b="1">
                <a:solidFill>
                  <a:schemeClr val="bg1"/>
                </a:solidFill>
              </a:rPr>
              <a:t>Why AI at VA?</a:t>
            </a:r>
          </a:p>
        </p:txBody>
      </p:sp>
      <p:pic>
        <p:nvPicPr>
          <p:cNvPr id="25" name="Graphic 24">
            <a:extLst>
              <a:ext uri="{FF2B5EF4-FFF2-40B4-BE49-F238E27FC236}">
                <a16:creationId xmlns:a16="http://schemas.microsoft.com/office/drawing/2014/main" id="{E1F04228-5518-46AA-81FC-A2E39D01F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5417" y="856874"/>
            <a:ext cx="610736" cy="610736"/>
          </a:xfrm>
          <a:prstGeom prst="rect">
            <a:avLst/>
          </a:prstGeom>
        </p:spPr>
      </p:pic>
      <p:pic>
        <p:nvPicPr>
          <p:cNvPr id="27" name="Graphic 26">
            <a:extLst>
              <a:ext uri="{FF2B5EF4-FFF2-40B4-BE49-F238E27FC236}">
                <a16:creationId xmlns:a16="http://schemas.microsoft.com/office/drawing/2014/main" id="{900145BA-DE04-426E-AEBD-50FD8FAEE6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2345" y="928725"/>
            <a:ext cx="545760" cy="545760"/>
          </a:xfrm>
          <a:prstGeom prst="rect">
            <a:avLst/>
          </a:prstGeom>
        </p:spPr>
      </p:pic>
      <p:pic>
        <p:nvPicPr>
          <p:cNvPr id="40" name="Graphic 39">
            <a:extLst>
              <a:ext uri="{FF2B5EF4-FFF2-40B4-BE49-F238E27FC236}">
                <a16:creationId xmlns:a16="http://schemas.microsoft.com/office/drawing/2014/main" id="{3E6C9D89-FCA2-4D56-AF0B-BAC1902030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5184" y="2260698"/>
            <a:ext cx="601769" cy="601769"/>
          </a:xfrm>
          <a:prstGeom prst="rect">
            <a:avLst/>
          </a:prstGeom>
        </p:spPr>
      </p:pic>
      <p:pic>
        <p:nvPicPr>
          <p:cNvPr id="42" name="Graphic 41">
            <a:extLst>
              <a:ext uri="{FF2B5EF4-FFF2-40B4-BE49-F238E27FC236}">
                <a16:creationId xmlns:a16="http://schemas.microsoft.com/office/drawing/2014/main" id="{9C0CA4C9-788F-4B3B-A4F7-57F03CBCD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7348" y="4452758"/>
            <a:ext cx="457200" cy="457200"/>
          </a:xfrm>
          <a:prstGeom prst="rect">
            <a:avLst/>
          </a:prstGeom>
        </p:spPr>
      </p:pic>
      <p:pic>
        <p:nvPicPr>
          <p:cNvPr id="44" name="Graphic 43">
            <a:extLst>
              <a:ext uri="{FF2B5EF4-FFF2-40B4-BE49-F238E27FC236}">
                <a16:creationId xmlns:a16="http://schemas.microsoft.com/office/drawing/2014/main" id="{AD212B18-C8FE-41A9-B01A-8D0373E9E2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2867" y="4580089"/>
            <a:ext cx="542152" cy="542152"/>
          </a:xfrm>
          <a:prstGeom prst="rect">
            <a:avLst/>
          </a:prstGeom>
        </p:spPr>
      </p:pic>
      <p:pic>
        <p:nvPicPr>
          <p:cNvPr id="46" name="Graphic 45">
            <a:extLst>
              <a:ext uri="{FF2B5EF4-FFF2-40B4-BE49-F238E27FC236}">
                <a16:creationId xmlns:a16="http://schemas.microsoft.com/office/drawing/2014/main" id="{69288483-D303-4E6C-BB91-62DB4147E2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92503" y="3006460"/>
            <a:ext cx="482613" cy="482613"/>
          </a:xfrm>
          <a:prstGeom prst="rect">
            <a:avLst/>
          </a:prstGeom>
        </p:spPr>
      </p:pic>
    </p:spTree>
    <p:extLst>
      <p:ext uri="{BB962C8B-B14F-4D97-AF65-F5344CB8AC3E}">
        <p14:creationId xmlns:p14="http://schemas.microsoft.com/office/powerpoint/2010/main" val="1136362735"/>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p:txBody>
          <a:bodyPr>
            <a:normAutofit/>
          </a:bodyPr>
          <a:lstStyle/>
          <a:p>
            <a:pPr marL="264160" marR="217170" indent="-172720">
              <a:lnSpc>
                <a:spcPct val="100000"/>
              </a:lnSpc>
              <a:spcBef>
                <a:spcPts val="690"/>
              </a:spcBef>
              <a:buChar char="•"/>
              <a:tabLst>
                <a:tab pos="264795"/>
              </a:tabLst>
            </a:pPr>
            <a:r>
              <a:rPr lang="en-US">
                <a:latin typeface="Arial"/>
                <a:cs typeface="Arial"/>
              </a:rPr>
              <a:t>Set the VA’s vision and mission to improve outcomes and experiences for our Veterans by developing trustworthy AI capabilities. </a:t>
            </a:r>
            <a:endParaRPr lang="en-US" sz="2800">
              <a:latin typeface="Arial"/>
              <a:cs typeface="Arial"/>
            </a:endParaRPr>
          </a:p>
          <a:p>
            <a:pPr marL="264160" marR="103505" indent="-172720">
              <a:buChar char="•"/>
              <a:tabLst>
                <a:tab pos="264795"/>
              </a:tabLst>
            </a:pPr>
            <a:r>
              <a:rPr lang="en-US">
                <a:solidFill>
                  <a:srgbClr val="0E101A"/>
                </a:solidFill>
                <a:latin typeface="Arial"/>
                <a:ea typeface="Calibri" panose="020f0502020204030204" pitchFamily="34" charset="0"/>
                <a:cs typeface="Times New Roman"/>
              </a:rPr>
              <a:t>VA is one of the first five federal agencies with an official and explicit AI strategy.  Brought together 20+ offices across VA.</a:t>
            </a:r>
          </a:p>
          <a:p>
            <a:pPr marL="264160" marR="103505" indent="-172720">
              <a:buChar char="•"/>
              <a:tabLst>
                <a:tab pos="264795"/>
              </a:tabLst>
            </a:pPr>
            <a:r>
              <a:rPr lang="en-US">
                <a:solidFill>
                  <a:srgbClr val="0E101A"/>
                </a:solidFill>
                <a:latin typeface="Arial"/>
                <a:ea typeface="Calibri" panose="020f0502020204030204" pitchFamily="34" charset="0"/>
                <a:cs typeface="Times New Roman"/>
              </a:rPr>
              <a:t>See it here: www.va.gov/guidance</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a:t>VA AI Strategy</a:t>
            </a:r>
          </a:p>
        </p:txBody>
      </p:sp>
      <p:pic>
        <p:nvPicPr>
          <p:cNvPr id="3076" name="Picture 4">
            <a:extLst>
              <a:ext uri="{FF2B5EF4-FFF2-40B4-BE49-F238E27FC236}">
                <a16:creationId xmlns:a16="http://schemas.microsoft.com/office/drawing/2014/main" id="{F9F92A52-8928-4B33-82AF-293DA57680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4406" y="1686408"/>
            <a:ext cx="3269392" cy="326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79454"/>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39FDCCAA-4FEE-4AE2-B9D2-A1C6FCCCB22D}"/>
              </a:ext>
            </a:extLst>
          </p:cNvPr>
          <p:cNvSpPr>
            <a:spLocks noGrp="1"/>
          </p:cNvSpPr>
          <p:nvPr>
            <p:ph idx="1"/>
          </p:nvPr>
        </p:nvSpPr>
        <p:spPr/>
        <p:txBody>
          <a:bodyPr/>
          <a:lstStyle/>
          <a:p>
            <a:r>
              <a:rPr lang="en-US"/>
              <a:t>Build a robust community and network around Artificial Intelligence at the VA</a:t>
            </a:r>
          </a:p>
          <a:p>
            <a:r>
              <a:rPr lang="en-US"/>
              <a:t>Prioritize and invest in AI research </a:t>
            </a:r>
          </a:p>
          <a:p>
            <a:r>
              <a:rPr lang="en-US"/>
              <a:t>Reduce barriers to translating AI advances into real-world capabilities</a:t>
            </a:r>
          </a:p>
          <a:p>
            <a:r>
              <a:rPr lang="en-US"/>
              <a:t>Adopt an AI maturity model tailored to the VA’s mission and needs</a:t>
            </a:r>
          </a:p>
        </p:txBody>
      </p:sp>
      <p:sp>
        <p:nvSpPr>
          <p:cNvPr id="4" name="Title 3">
            <a:extLst>
              <a:ext uri="{FF2B5EF4-FFF2-40B4-BE49-F238E27FC236}">
                <a16:creationId xmlns:a16="http://schemas.microsoft.com/office/drawing/2014/main" id="{15F5AE1A-417E-49AD-A5B2-40EA8B72697B}"/>
              </a:ext>
            </a:extLst>
          </p:cNvPr>
          <p:cNvSpPr>
            <a:spLocks noGrp="1"/>
          </p:cNvSpPr>
          <p:nvPr>
            <p:ph type="title"/>
          </p:nvPr>
        </p:nvSpPr>
        <p:spPr/>
        <p:txBody>
          <a:bodyPr/>
          <a:lstStyle/>
          <a:p>
            <a:r>
              <a:rPr lang="en-US"/>
              <a:t>VA’s AI Strategic Priorities</a:t>
            </a:r>
          </a:p>
        </p:txBody>
      </p:sp>
      <p:pic>
        <p:nvPicPr>
          <p:cNvPr id="5" name="Picture Placeholder 4">
            <a:extLst>
              <a:ext uri="{FF2B5EF4-FFF2-40B4-BE49-F238E27FC236}">
                <a16:creationId xmlns:a16="http://schemas.microsoft.com/office/drawing/2014/main" id="{1569E159-E5BC-4353-90DD-6BDD768DF9F3}"/>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4247" r="14247"/>
          <a:stretch>
            <a:fillRect/>
          </a:stretch>
        </p:blipFill>
        <p:spPr>
          <a:xfrm>
            <a:off x="7342188" y="1685925"/>
            <a:ext cx="4011612" cy="3740150"/>
          </a:xfrm>
          <a:prstGeom prst="rect">
            <a:avLst/>
          </a:prstGeom>
        </p:spPr>
      </p:pic>
    </p:spTree>
    <p:extLst>
      <p:ext uri="{BB962C8B-B14F-4D97-AF65-F5344CB8AC3E}">
        <p14:creationId xmlns:p14="http://schemas.microsoft.com/office/powerpoint/2010/main" val="2443144607"/>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9508A68-47C5-2D40-90A1-14D3E1060889}"/>
              </a:ext>
            </a:extLst>
          </p:cNvPr>
          <p:cNvSpPr>
            <a:spLocks noGrp="1"/>
          </p:cNvSpPr>
          <p:nvPr>
            <p:ph type="title"/>
          </p:nvPr>
        </p:nvSpPr>
        <p:spPr/>
        <p:txBody>
          <a:bodyPr/>
          <a:lstStyle/>
          <a:p>
            <a:r>
              <a:rPr lang="en-US"/>
              <a:t>National Artificial Intelligence Institute</a:t>
            </a:r>
          </a:p>
        </p:txBody>
      </p:sp>
      <p:sp>
        <p:nvSpPr>
          <p:cNvPr id="3" name="Content Placeholder 2">
            <a:extLst>
              <a:ext uri="{FF2B5EF4-FFF2-40B4-BE49-F238E27FC236}">
                <a16:creationId xmlns:a16="http://schemas.microsoft.com/office/drawing/2014/main" id="{3DFE5033-F212-2C44-AD29-20428C34AA6B}"/>
              </a:ext>
            </a:extLst>
          </p:cNvPr>
          <p:cNvSpPr>
            <a:spLocks noGrp="1"/>
          </p:cNvSpPr>
          <p:nvPr>
            <p:ph idx="1"/>
          </p:nvPr>
        </p:nvSpPr>
        <p:spPr/>
        <p:txBody>
          <a:bodyPr/>
          <a:lstStyle/>
          <a:p>
            <a:r>
              <a:rPr kumimoji="0" lang="en-US" sz="2800" b="1" i="0" u="none" strike="noStrike" kern="1200" cap="none" spc="0" normalizeH="0" baseline="0" noProof="0">
                <a:ln>
                  <a:noFill/>
                </a:ln>
                <a:solidFill>
                  <a:srgbClr val="002F56"/>
                </a:solidFill>
                <a:effectLst/>
                <a:uLnTx/>
                <a:uFillTx/>
                <a:latin typeface="Calibri" panose="020f0502020204030204"/>
                <a:ea typeface="+mj-ea"/>
                <a:cs typeface="+mj-cs"/>
              </a:rPr>
              <a:t>Vision</a:t>
            </a:r>
            <a:endParaRPr lang="en-US" sz="2800"/>
          </a:p>
          <a:p>
            <a:r>
              <a:rPr lang="en-US"/>
              <a:t>To lead the way in trustworthy artificial intelligence as a premier global institute for research, implementation, policy, and collaboration that enhances outcomes for our Veterans, their families, and beyond.</a:t>
            </a:r>
          </a:p>
        </p:txBody>
      </p:sp>
      <p:sp>
        <p:nvSpPr>
          <p:cNvPr id="4" name="Content Placeholder 3">
            <a:extLst>
              <a:ext uri="{FF2B5EF4-FFF2-40B4-BE49-F238E27FC236}">
                <a16:creationId xmlns:a16="http://schemas.microsoft.com/office/drawing/2014/main" id="{6A39B969-130F-4948-94A6-9E416AA64882}"/>
              </a:ext>
            </a:extLst>
          </p:cNvPr>
          <p:cNvSpPr>
            <a:spLocks noGrp="1"/>
          </p:cNvSpPr>
          <p:nvPr>
            <p:ph idx="10"/>
          </p:nvPr>
        </p:nvSpPr>
        <p:spPr/>
        <p:txBody>
          <a:bodyPr>
            <a:normAutofit/>
          </a:bodyPr>
          <a:lstStyle/>
          <a:p>
            <a:r>
              <a:rPr lang="en-US" sz="2800" b="1">
                <a:solidFill>
                  <a:srgbClr val="002F56"/>
                </a:solidFill>
                <a:latin typeface="Calibri" panose="020f0502020204030204" pitchFamily="34" charset="0"/>
                <a:ea typeface="+mj-ea"/>
                <a:cs typeface="Calibri" panose="020f0502020204030204" pitchFamily="34" charset="0"/>
              </a:rPr>
              <a:t>Mission</a:t>
            </a:r>
            <a:endParaRPr lang="en-US" sz="2800"/>
          </a:p>
          <a:p>
            <a:r>
              <a:rPr lang="en-US"/>
              <a:t>The National Artificial Intelligence Institute seeks to establish the U.S. Department of Veterans Affairs as the preeminent organization for research, development, and training of artificial intelligence with impact on a global scale, ensuring the health and well-being of our Veterans.</a:t>
            </a:r>
          </a:p>
        </p:txBody>
      </p:sp>
    </p:spTree>
    <p:extLst>
      <p:ext uri="{BB962C8B-B14F-4D97-AF65-F5344CB8AC3E}">
        <p14:creationId xmlns:p14="http://schemas.microsoft.com/office/powerpoint/2010/main" val="3782167891"/>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688E1FBE-E040-4211-B8D6-F4C463811952}"/>
              </a:ext>
            </a:extLst>
          </p:cNvPr>
          <p:cNvSpPr>
            <a:spLocks noGrp="1"/>
          </p:cNvSpPr>
          <p:nvPr>
            <p:ph type="title"/>
          </p:nvPr>
        </p:nvSpPr>
        <p:spPr/>
        <p:txBody>
          <a:bodyPr/>
          <a:lstStyle/>
          <a:p>
            <a:r>
              <a:rPr lang="en-US"/>
              <a:t>What does the NAII do at VA?</a:t>
            </a:r>
          </a:p>
        </p:txBody>
      </p:sp>
      <p:sp>
        <p:nvSpPr>
          <p:cNvPr id="3" name="Text Placeholder 2">
            <a:extLst>
              <a:ext uri="{FF2B5EF4-FFF2-40B4-BE49-F238E27FC236}">
                <a16:creationId xmlns:a16="http://schemas.microsoft.com/office/drawing/2014/main" id="{A2A40494-F4CF-4581-A7FC-A9848DFA216C}"/>
              </a:ext>
            </a:extLst>
          </p:cNvPr>
          <p:cNvSpPr>
            <a:spLocks noGrp="1"/>
          </p:cNvSpPr>
          <p:nvPr>
            <p:ph type="body" idx="1"/>
          </p:nvPr>
        </p:nvSpPr>
        <p:spPr>
          <a:xfrm>
            <a:off x="1208124" y="2565954"/>
            <a:ext cx="2788997" cy="888672"/>
          </a:xfrm>
        </p:spPr>
        <p:txBody>
          <a:bodyPr/>
          <a:lstStyle/>
          <a:p>
            <a:r>
              <a:rPr lang="en-US">
                <a:solidFill>
                  <a:schemeClr val="bg1"/>
                </a:solidFill>
              </a:rPr>
              <a:t>Identify and Pilot</a:t>
            </a:r>
            <a:br>
              <a:rPr lang="en-US">
                <a:solidFill>
                  <a:schemeClr val="bg1"/>
                </a:solidFill>
              </a:rPr>
            </a:br>
            <a:r>
              <a:rPr lang="en-US">
                <a:solidFill>
                  <a:schemeClr val="bg1"/>
                </a:solidFill>
              </a:rPr>
              <a:t>New AI Technologies</a:t>
            </a:r>
          </a:p>
        </p:txBody>
      </p:sp>
      <p:sp>
        <p:nvSpPr>
          <p:cNvPr id="4" name="Text Placeholder 3">
            <a:extLst>
              <a:ext uri="{FF2B5EF4-FFF2-40B4-BE49-F238E27FC236}">
                <a16:creationId xmlns:a16="http://schemas.microsoft.com/office/drawing/2014/main" id="{25D2401A-73DC-45BC-B7BD-BDF259BE80E2}"/>
              </a:ext>
            </a:extLst>
          </p:cNvPr>
          <p:cNvSpPr>
            <a:spLocks noGrp="1"/>
          </p:cNvSpPr>
          <p:nvPr>
            <p:ph type="body" idx="10"/>
          </p:nvPr>
        </p:nvSpPr>
        <p:spPr>
          <a:xfrm>
            <a:off x="4763390" y="2565954"/>
            <a:ext cx="2788997" cy="888672"/>
          </a:xfrm>
        </p:spPr>
        <p:txBody>
          <a:bodyPr>
            <a:normAutofit/>
          </a:bodyPr>
          <a:lstStyle/>
          <a:p>
            <a:r>
              <a:rPr lang="en-US">
                <a:solidFill>
                  <a:schemeClr val="bg1"/>
                </a:solidFill>
              </a:rPr>
              <a:t>Inform and guide VA policies around AI</a:t>
            </a:r>
          </a:p>
        </p:txBody>
      </p:sp>
      <p:sp>
        <p:nvSpPr>
          <p:cNvPr id="5" name="Text Placeholder 4">
            <a:extLst>
              <a:ext uri="{FF2B5EF4-FFF2-40B4-BE49-F238E27FC236}">
                <a16:creationId xmlns:a16="http://schemas.microsoft.com/office/drawing/2014/main" id="{6D0BE3BF-CF9D-454B-BD34-0B3A80F2D2FB}"/>
              </a:ext>
            </a:extLst>
          </p:cNvPr>
          <p:cNvSpPr>
            <a:spLocks noGrp="1"/>
          </p:cNvSpPr>
          <p:nvPr>
            <p:ph type="body" idx="11"/>
          </p:nvPr>
        </p:nvSpPr>
        <p:spPr>
          <a:xfrm>
            <a:off x="8318656" y="2565954"/>
            <a:ext cx="2788997" cy="888672"/>
          </a:xfrm>
        </p:spPr>
        <p:txBody>
          <a:bodyPr/>
          <a:lstStyle/>
          <a:p>
            <a:r>
              <a:rPr lang="en-US">
                <a:solidFill>
                  <a:schemeClr val="bg1"/>
                </a:solidFill>
              </a:rPr>
              <a:t>Provide AI Subject Matter Expertise</a:t>
            </a:r>
          </a:p>
        </p:txBody>
      </p:sp>
      <p:pic>
        <p:nvPicPr>
          <p:cNvPr id="25" name="Graphic 24">
            <a:extLst>
              <a:ext uri="{FF2B5EF4-FFF2-40B4-BE49-F238E27FC236}">
                <a16:creationId xmlns:a16="http://schemas.microsoft.com/office/drawing/2014/main" id="{4D9E9831-5338-4594-BD82-33EB760F6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5422" y="3291785"/>
            <a:ext cx="914400" cy="914400"/>
          </a:xfrm>
          <a:prstGeom prst="rect">
            <a:avLst/>
          </a:prstGeom>
        </p:spPr>
      </p:pic>
      <p:pic>
        <p:nvPicPr>
          <p:cNvPr id="27" name="Graphic 26">
            <a:extLst>
              <a:ext uri="{FF2B5EF4-FFF2-40B4-BE49-F238E27FC236}">
                <a16:creationId xmlns:a16="http://schemas.microsoft.com/office/drawing/2014/main" id="{E5708F26-7E16-469F-B5DB-242E0ED16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2350" y="3286231"/>
            <a:ext cx="1026962" cy="1026962"/>
          </a:xfrm>
          <a:prstGeom prst="rect">
            <a:avLst/>
          </a:prstGeom>
        </p:spPr>
      </p:pic>
      <p:pic>
        <p:nvPicPr>
          <p:cNvPr id="29" name="Graphic 28">
            <a:extLst>
              <a:ext uri="{FF2B5EF4-FFF2-40B4-BE49-F238E27FC236}">
                <a16:creationId xmlns:a16="http://schemas.microsoft.com/office/drawing/2014/main" id="{3A23BBB9-F962-41B1-A3D3-F89FFF366B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5954" y="3315714"/>
            <a:ext cx="914400" cy="914400"/>
          </a:xfrm>
          <a:prstGeom prst="rect">
            <a:avLst/>
          </a:prstGeom>
        </p:spPr>
      </p:pic>
    </p:spTree>
    <p:extLst>
      <p:ext uri="{BB962C8B-B14F-4D97-AF65-F5344CB8AC3E}">
        <p14:creationId xmlns:p14="http://schemas.microsoft.com/office/powerpoint/2010/main" val="4133991741"/>
      </p:ext>
    </p:extLst>
  </p:cSld>
  <p:clrMapOvr>
    <a:masterClrMapping/>
  </p:clrMapOvr>
  <p:transition/>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UNIQUEID" val="138"/>
</p:tagLst>
</file>

<file path=ppt/tags/tag139.xml><?xml version="1.0" encoding="utf-8"?>
<p:tagLst xmlns:p="http://schemas.openxmlformats.org/presentationml/2006/main">
  <p:tag name="AS_UNIQUEID" val="13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NET" val="4.0.30319.42000"/>
  <p:tag name="AS_OS" val="Microsoft Windows NT 10.0.19044.0"/>
  <p:tag name="AS_RELEASE_DATE" val="2021.03.14"/>
  <p:tag name="AS_TITLE" val="Aspose.Slides for .NET 4.0 Client Profile"/>
  <p:tag name="AS_VERSION" val="21.3"/>
  <p:tag name="EE4P_STYLE_ID" val="6cd991bf-f022-4378-96e7-2c338aeb3f5a"/>
  <p:tag name="THINKCELLUNDODONOTDELETE" val="0"/>
</p:tagLst>
</file>

<file path=ppt/tags/tag15.xml><?xml version="1.0" encoding="utf-8"?>
<p:tagLst xmlns:p="http://schemas.openxmlformats.org/presentationml/2006/main">
  <p:tag name="AS_UNIQUEID" val="15"/>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7"/>
</p:tagLst>
</file>

<file path=ppt/tags/tag18.xml><?xml version="1.0" encoding="utf-8"?>
<p:tagLst xmlns:p="http://schemas.openxmlformats.org/presentationml/2006/main">
  <p:tag name="AS_UNIQUEID" val="18"/>
</p:tagLst>
</file>

<file path=ppt/tags/tag19.xml><?xml version="1.0" encoding="utf-8"?>
<p:tagLst xmlns:p="http://schemas.openxmlformats.org/presentationml/2006/main">
  <p:tag name="AS_UNIQUEID" val="1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1.xml><?xml version="1.0" encoding="utf-8"?>
<p:tagLst xmlns:p="http://schemas.openxmlformats.org/presentationml/2006/main">
  <p:tag name="AS_UNIQUEID" val="21"/>
</p:tagLst>
</file>

<file path=ppt/tags/tag22.xml><?xml version="1.0" encoding="utf-8"?>
<p:tagLst xmlns:p="http://schemas.openxmlformats.org/presentationml/2006/main">
  <p:tag name="AS_UNIQUEID" val="22"/>
</p:tagLst>
</file>

<file path=ppt/tags/tag23.xml><?xml version="1.0" encoding="utf-8"?>
<p:tagLst xmlns:p="http://schemas.openxmlformats.org/presentationml/2006/main">
  <p:tag name="AS_UNIQUEID" val="23"/>
</p:tagLst>
</file>

<file path=ppt/tags/tag24.xml><?xml version="1.0" encoding="utf-8"?>
<p:tagLst xmlns:p="http://schemas.openxmlformats.org/presentationml/2006/main">
  <p:tag name="AS_UNIQUEID" val="24"/>
</p:tagLst>
</file>

<file path=ppt/tags/tag25.xml><?xml version="1.0" encoding="utf-8"?>
<p:tagLst xmlns:p="http://schemas.openxmlformats.org/presentationml/2006/main">
  <p:tag name="AS_UNIQUEID" val="25"/>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32"/>
</p:tagLst>
</file>

<file path=ppt/tags/tag33.xml><?xml version="1.0" encoding="utf-8"?>
<p:tagLst xmlns:p="http://schemas.openxmlformats.org/presentationml/2006/main">
  <p:tag name="AS_UNIQUEID" val="33"/>
</p:tagLst>
</file>

<file path=ppt/tags/tag34.xml><?xml version="1.0" encoding="utf-8"?>
<p:tagLst xmlns:p="http://schemas.openxmlformats.org/presentationml/2006/main">
  <p:tag name="AS_UNIQUEID" val="34"/>
</p:tagLst>
</file>

<file path=ppt/tags/tag35.xml><?xml version="1.0" encoding="utf-8"?>
<p:tagLst xmlns:p="http://schemas.openxmlformats.org/presentationml/2006/main">
  <p:tag name="AS_UNIQUEID" val="35"/>
</p:tagLst>
</file>

<file path=ppt/tags/tag36.xml><?xml version="1.0" encoding="utf-8"?>
<p:tagLst xmlns:p="http://schemas.openxmlformats.org/presentationml/2006/main">
  <p:tag name="AS_UNIQUEID" val="36"/>
</p:tagLst>
</file>

<file path=ppt/tags/tag37.xml><?xml version="1.0" encoding="utf-8"?>
<p:tagLst xmlns:p="http://schemas.openxmlformats.org/presentationml/2006/main">
  <p:tag name="AS_UNIQUEID" val="37"/>
</p:tagLst>
</file>

<file path=ppt/tags/tag38.xml><?xml version="1.0" encoding="utf-8"?>
<p:tagLst xmlns:p="http://schemas.openxmlformats.org/presentationml/2006/main">
  <p:tag name="AS_UNIQUEID" val="38"/>
</p:tagLst>
</file>

<file path=ppt/tags/tag39.xml><?xml version="1.0" encoding="utf-8"?>
<p:tagLst xmlns:p="http://schemas.openxmlformats.org/presentationml/2006/main">
  <p:tag name="AS_UNIQUEID" val="3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1.xml><?xml version="1.0" encoding="utf-8"?>
<p:tagLst xmlns:p="http://schemas.openxmlformats.org/presentationml/2006/main">
  <p:tag name="AS_UNIQUEID" val="41"/>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UNIQUEID" val="43"/>
</p:tagLst>
</file>

<file path=ppt/tags/tag44.xml><?xml version="1.0" encoding="utf-8"?>
<p:tagLst xmlns:p="http://schemas.openxmlformats.org/presentationml/2006/main">
  <p:tag name="AS_UNIQUEID" val="44"/>
</p:tagLst>
</file>

<file path=ppt/tags/tag45.xml><?xml version="1.0" encoding="utf-8"?>
<p:tagLst xmlns:p="http://schemas.openxmlformats.org/presentationml/2006/main">
  <p:tag name="AS_UNIQUEID" val="45"/>
</p:tagLst>
</file>

<file path=ppt/tags/tag46.xml><?xml version="1.0" encoding="utf-8"?>
<p:tagLst xmlns:p="http://schemas.openxmlformats.org/presentationml/2006/main">
  <p:tag name="AS_UNIQUEID" val="46"/>
</p:tagLst>
</file>

<file path=ppt/tags/tag47.xml><?xml version="1.0" encoding="utf-8"?>
<p:tagLst xmlns:p="http://schemas.openxmlformats.org/presentationml/2006/main">
  <p:tag name="AS_UNIQUEID" val="47"/>
</p:tagLst>
</file>

<file path=ppt/tags/tag48.xml><?xml version="1.0" encoding="utf-8"?>
<p:tagLst xmlns:p="http://schemas.openxmlformats.org/presentationml/2006/main">
  <p:tag name="AS_UNIQUEID" val="48"/>
</p:tagLst>
</file>

<file path=ppt/tags/tag49.xml><?xml version="1.0" encoding="utf-8"?>
<p:tagLst xmlns:p="http://schemas.openxmlformats.org/presentationml/2006/main">
  <p:tag name="AS_UNIQUEID" val="4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1.xml><?xml version="1.0" encoding="utf-8"?>
<p:tagLst xmlns:p="http://schemas.openxmlformats.org/presentationml/2006/main">
  <p:tag name="AS_UNIQUEID" val="51"/>
</p:tagLst>
</file>

<file path=ppt/tags/tag52.xml><?xml version="1.0" encoding="utf-8"?>
<p:tagLst xmlns:p="http://schemas.openxmlformats.org/presentationml/2006/main">
  <p:tag name="AS_UNIQUEID" val="52"/>
</p:tagLst>
</file>

<file path=ppt/tags/tag53.xml><?xml version="1.0" encoding="utf-8"?>
<p:tagLst xmlns:p="http://schemas.openxmlformats.org/presentationml/2006/main">
  <p:tag name="AS_UNIQUEID" val="53"/>
</p:tagLst>
</file>

<file path=ppt/tags/tag54.xml><?xml version="1.0" encoding="utf-8"?>
<p:tagLst xmlns:p="http://schemas.openxmlformats.org/presentationml/2006/main">
  <p:tag name="AS_UNIQUEID" val="54"/>
</p:tagLst>
</file>

<file path=ppt/tags/tag55.xml><?xml version="1.0" encoding="utf-8"?>
<p:tagLst xmlns:p="http://schemas.openxmlformats.org/presentationml/2006/main">
  <p:tag name="AS_UNIQUEID" val="55"/>
</p:tagLst>
</file>

<file path=ppt/tags/tag56.xml><?xml version="1.0" encoding="utf-8"?>
<p:tagLst xmlns:p="http://schemas.openxmlformats.org/presentationml/2006/main">
  <p:tag name="AS_UNIQUEID" val="56"/>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4B89C6BA7AF94685D859E4D6427009" ma:contentTypeVersion="18" ma:contentTypeDescription="Create a new document." ma:contentTypeScope="" ma:versionID="5bec5d1816fae270465043f359417b2e">
  <xsd:schema xmlns:xsd="http://www.w3.org/2001/XMLSchema" xmlns:xs="http://www.w3.org/2001/XMLSchema" xmlns:p="http://schemas.microsoft.com/office/2006/metadata/properties" xmlns:ns1="http://schemas.microsoft.com/sharepoint/v3" xmlns:ns2="0de6c488-984f-4b20-a3dd-ea6235f491de" xmlns:ns3="4e4e306b-fa0c-44fa-b827-74384bb5635a" targetNamespace="http://schemas.microsoft.com/office/2006/metadata/properties" ma:root="true" ma:fieldsID="90d66c92c8175a98a8028f6d2efc6838" ns1:_="" ns2:_="" ns3:_="">
    <xsd:import namespace="http://schemas.microsoft.com/sharepoint/v3"/>
    <xsd:import namespace="0de6c488-984f-4b20-a3dd-ea6235f491de"/>
    <xsd:import namespace="4e4e306b-fa0c-44fa-b827-74384bb5635a"/>
    <xsd:element name="properties">
      <xsd:complexType>
        <xsd:sequence>
          <xsd:element name="documentManagement">
            <xsd:complexType>
              <xsd:all>
                <xsd:element ref="ns2:Comment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ma:readOnly="false">
      <xsd:simpleType>
        <xsd:restriction base="dms:Note"/>
      </xsd:simpleType>
    </xsd:element>
    <xsd:element name="_ip_UnifiedCompliancePolicyUIAction" ma:index="16"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e6c488-984f-4b20-a3dd-ea6235f491de" elementFormDefault="qualified">
    <xsd:import namespace="http://schemas.microsoft.com/office/2006/documentManagement/types"/>
    <xsd:import namespace="http://schemas.microsoft.com/office/infopath/2007/PartnerControls"/>
    <xsd:element name="Comments" ma:index="1" nillable="true" ma:displayName="Comments" ma:format="Dropdown" ma:internalName="Comment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4e306b-fa0c-44fa-b827-74384bb5635a"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26db53c4-02b4-4b8d-b8cc-8af345891ce4}" ma:internalName="TaxCatchAll" ma:showField="CatchAllData" ma:web="4e4e306b-fa0c-44fa-b827-74384bb563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e4e306b-fa0c-44fa-b827-74384bb5635a">
      <UserInfo>
        <DisplayName>Kim, Michael Jevin</DisplayName>
        <AccountId>54</AccountId>
        <AccountType/>
      </UserInfo>
      <UserInfo>
        <DisplayName>Gallagher, Mary J. (she/her/hers)</DisplayName>
        <AccountId>32</AccountId>
        <AccountType/>
      </UserInfo>
      <UserInfo>
        <DisplayName>Fricks, Rafael B.</DisplayName>
        <AccountId>18</AccountId>
        <AccountType/>
      </UserInfo>
      <UserInfo>
        <DisplayName>Alterovitz, Gil</DisplayName>
        <AccountId>21</AccountId>
        <AccountType/>
      </UserInfo>
      <UserInfo>
        <DisplayName>Schulman, Allison R. (Titan Alpha)</DisplayName>
        <AccountId>241</AccountId>
        <AccountType/>
      </UserInfo>
      <UserInfo>
        <DisplayName>Dembo, Sima M.</DisplayName>
        <AccountId>239</AccountId>
        <AccountType/>
      </UserInfo>
    </SharedWithUsers>
    <_ip_UnifiedCompliancePolicyUIAction xmlns="http://schemas.microsoft.com/sharepoint/v3" xsi:nil="true"/>
    <lcf76f155ced4ddcb4097134ff3c332f xmlns="0de6c488-984f-4b20-a3dd-ea6235f491de">
      <Terms xmlns="http://schemas.microsoft.com/office/infopath/2007/PartnerControls"/>
    </lcf76f155ced4ddcb4097134ff3c332f>
    <_ip_UnifiedCompliancePolicyProperties xmlns="http://schemas.microsoft.com/sharepoint/v3" xsi:nil="true"/>
    <Comments xmlns="0de6c488-984f-4b20-a3dd-ea6235f491de" xsi:nil="true"/>
    <TaxCatchAll xmlns="4e4e306b-fa0c-44fa-b827-74384bb5635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F3E895-038D-42A4-9765-A54177FFAB45}">
  <ds:schemaRefs>
    <ds:schemaRef ds:uri="0de6c488-984f-4b20-a3dd-ea6235f491de"/>
    <ds:schemaRef ds:uri="4e4e306b-fa0c-44fa-b827-74384bb563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807435-82D5-415D-8653-27081648C44F}">
  <ds:schemaRefs>
    <ds:schemaRef ds:uri="http://purl.org/dc/terms/"/>
    <ds:schemaRef ds:uri="http://schemas.microsoft.com/office/2006/documentManagement/types"/>
    <ds:schemaRef ds:uri="0de6c488-984f-4b20-a3dd-ea6235f491de"/>
    <ds:schemaRef ds:uri="http://schemas.openxmlformats.org/package/2006/metadata/core-properties"/>
    <ds:schemaRef ds:uri="http://purl.org/dc/elements/1.1/"/>
    <ds:schemaRef ds:uri="http://schemas.microsoft.com/office/2006/metadata/properties"/>
    <ds:schemaRef ds:uri="4e4e306b-fa0c-44fa-b827-74384bb5635a"/>
    <ds:schemaRef ds:uri="http://schemas.microsoft.com/office/infopath/2007/PartnerControl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8EF66D5D-6637-49D1-8B96-A36C51E835A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21.0300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